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74" r:id="rId4"/>
    <p:sldId id="276" r:id="rId5"/>
    <p:sldId id="275" r:id="rId6"/>
    <p:sldId id="261" r:id="rId7"/>
    <p:sldId id="279" r:id="rId8"/>
    <p:sldId id="311" r:id="rId9"/>
    <p:sldId id="259" r:id="rId10"/>
    <p:sldId id="282" r:id="rId11"/>
    <p:sldId id="283" r:id="rId12"/>
    <p:sldId id="284" r:id="rId13"/>
    <p:sldId id="262" r:id="rId14"/>
    <p:sldId id="263" r:id="rId15"/>
    <p:sldId id="290" r:id="rId16"/>
    <p:sldId id="264" r:id="rId17"/>
    <p:sldId id="304" r:id="rId18"/>
    <p:sldId id="265" r:id="rId19"/>
    <p:sldId id="298" r:id="rId20"/>
    <p:sldId id="294" r:id="rId21"/>
    <p:sldId id="289" r:id="rId22"/>
    <p:sldId id="291" r:id="rId23"/>
    <p:sldId id="266" r:id="rId24"/>
    <p:sldId id="285" r:id="rId25"/>
    <p:sldId id="286" r:id="rId26"/>
    <p:sldId id="287" r:id="rId27"/>
    <p:sldId id="288" r:id="rId28"/>
    <p:sldId id="312" r:id="rId29"/>
    <p:sldId id="300" r:id="rId30"/>
    <p:sldId id="309" r:id="rId31"/>
    <p:sldId id="310" r:id="rId32"/>
    <p:sldId id="313" r:id="rId33"/>
    <p:sldId id="301" r:id="rId34"/>
    <p:sldId id="267" r:id="rId35"/>
    <p:sldId id="269" r:id="rId36"/>
    <p:sldId id="302" r:id="rId37"/>
    <p:sldId id="303" r:id="rId3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p:scale>
          <a:sx n="74" d="100"/>
          <a:sy n="74" d="100"/>
        </p:scale>
        <p:origin x="-399"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28C40-5BAE-439B-ACC1-FF8C2B5AB5B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B9A4CC5-39A2-426C-8C08-1C0742E914DA}">
      <dgm:prSet custT="1"/>
      <dgm:spPr/>
      <dgm:t>
        <a:bodyPr/>
        <a:lstStyle/>
        <a:p>
          <a:r>
            <a:rPr lang="en-IE" sz="2400" b="1" dirty="0">
              <a:latin typeface="Times New Roman" panose="02020603050405020304" pitchFamily="18" charset="0"/>
              <a:cs typeface="Times New Roman" panose="02020603050405020304" pitchFamily="18" charset="0"/>
            </a:rPr>
            <a:t>Human Interaction with the Rock Cycle.</a:t>
          </a:r>
          <a:endParaRPr lang="en-US" sz="2400" dirty="0">
            <a:latin typeface="Times New Roman" panose="02020603050405020304" pitchFamily="18" charset="0"/>
            <a:cs typeface="Times New Roman" panose="02020603050405020304" pitchFamily="18" charset="0"/>
          </a:endParaRPr>
        </a:p>
      </dgm:t>
    </dgm:pt>
    <dgm:pt modelId="{7BF73121-555A-4198-8D2D-A07580F9D111}" type="parTrans" cxnId="{F80472DC-C90C-4D36-8058-A936B9CEBD14}">
      <dgm:prSet/>
      <dgm:spPr/>
      <dgm:t>
        <a:bodyPr/>
        <a:lstStyle/>
        <a:p>
          <a:endParaRPr lang="en-US" sz="2400">
            <a:latin typeface="Times New Roman" panose="02020603050405020304" pitchFamily="18" charset="0"/>
            <a:cs typeface="Times New Roman" panose="02020603050405020304" pitchFamily="18" charset="0"/>
          </a:endParaRPr>
        </a:p>
      </dgm:t>
    </dgm:pt>
    <dgm:pt modelId="{B26AEB6E-B12D-4B8E-A020-7C0D753DE326}" type="sibTrans" cxnId="{F80472DC-C90C-4D36-8058-A936B9CEBD14}">
      <dgm:prSet/>
      <dgm:spPr/>
      <dgm:t>
        <a:bodyPr/>
        <a:lstStyle/>
        <a:p>
          <a:endParaRPr lang="en-US" sz="2400">
            <a:latin typeface="Times New Roman" panose="02020603050405020304" pitchFamily="18" charset="0"/>
            <a:cs typeface="Times New Roman" panose="02020603050405020304" pitchFamily="18" charset="0"/>
          </a:endParaRPr>
        </a:p>
      </dgm:t>
    </dgm:pt>
    <dgm:pt modelId="{9706C455-1CBF-4704-AC2F-BF50F464B9B1}">
      <dgm:prSet custT="1"/>
      <dgm:spPr/>
      <dgm:t>
        <a:bodyPr/>
        <a:lstStyle/>
        <a:p>
          <a:r>
            <a:rPr lang="en-IE" sz="2400" b="1" dirty="0">
              <a:latin typeface="Times New Roman" panose="02020603050405020304" pitchFamily="18" charset="0"/>
              <a:cs typeface="Times New Roman" panose="02020603050405020304" pitchFamily="18" charset="0"/>
            </a:rPr>
            <a:t>Mining</a:t>
          </a:r>
          <a:r>
            <a:rPr lang="en-IE"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D4BBA742-FD51-4A76-B950-7A093DD0F094}" type="parTrans" cxnId="{9AE53417-D35F-4441-8BBE-8C206475FC99}">
      <dgm:prSet/>
      <dgm:spPr/>
      <dgm:t>
        <a:bodyPr/>
        <a:lstStyle/>
        <a:p>
          <a:endParaRPr lang="en-US" sz="2400">
            <a:latin typeface="Times New Roman" panose="02020603050405020304" pitchFamily="18" charset="0"/>
            <a:cs typeface="Times New Roman" panose="02020603050405020304" pitchFamily="18" charset="0"/>
          </a:endParaRPr>
        </a:p>
      </dgm:t>
    </dgm:pt>
    <dgm:pt modelId="{D61756DB-5DBC-4F45-B78B-902B72873CCC}" type="sibTrans" cxnId="{9AE53417-D35F-4441-8BBE-8C206475FC99}">
      <dgm:prSet/>
      <dgm:spPr/>
      <dgm:t>
        <a:bodyPr/>
        <a:lstStyle/>
        <a:p>
          <a:endParaRPr lang="en-US" sz="2400">
            <a:latin typeface="Times New Roman" panose="02020603050405020304" pitchFamily="18" charset="0"/>
            <a:cs typeface="Times New Roman" panose="02020603050405020304" pitchFamily="18" charset="0"/>
          </a:endParaRPr>
        </a:p>
      </dgm:t>
    </dgm:pt>
    <dgm:pt modelId="{A076A18C-DAC5-4EBE-B94B-C6EB7ADC4001}">
      <dgm:prSet custT="1"/>
      <dgm:spPr/>
      <dgm:t>
        <a:bodyPr/>
        <a:lstStyle/>
        <a:p>
          <a:r>
            <a:rPr lang="en-IE" sz="2400" dirty="0">
              <a:latin typeface="Times New Roman" panose="02020603050405020304" pitchFamily="18" charset="0"/>
              <a:cs typeface="Times New Roman" panose="02020603050405020304" pitchFamily="18" charset="0"/>
            </a:rPr>
            <a:t>Define the following terms</a:t>
          </a:r>
          <a:endParaRPr lang="en-US" sz="2400" dirty="0">
            <a:latin typeface="Times New Roman" panose="02020603050405020304" pitchFamily="18" charset="0"/>
            <a:cs typeface="Times New Roman" panose="02020603050405020304" pitchFamily="18" charset="0"/>
          </a:endParaRPr>
        </a:p>
      </dgm:t>
    </dgm:pt>
    <dgm:pt modelId="{028D7885-7394-45D1-9DCF-1553B5191277}" type="parTrans" cxnId="{03859400-1EF7-496A-8FC0-578DEA77FCA8}">
      <dgm:prSet/>
      <dgm:spPr/>
      <dgm:t>
        <a:bodyPr/>
        <a:lstStyle/>
        <a:p>
          <a:endParaRPr lang="en-US" sz="2400">
            <a:latin typeface="Times New Roman" panose="02020603050405020304" pitchFamily="18" charset="0"/>
            <a:cs typeface="Times New Roman" panose="02020603050405020304" pitchFamily="18" charset="0"/>
          </a:endParaRPr>
        </a:p>
      </dgm:t>
    </dgm:pt>
    <dgm:pt modelId="{128199FF-0811-4DF2-84C9-9A52EE3BED7C}" type="sibTrans" cxnId="{03859400-1EF7-496A-8FC0-578DEA77FCA8}">
      <dgm:prSet/>
      <dgm:spPr/>
      <dgm:t>
        <a:bodyPr/>
        <a:lstStyle/>
        <a:p>
          <a:endParaRPr lang="en-US" sz="2400">
            <a:latin typeface="Times New Roman" panose="02020603050405020304" pitchFamily="18" charset="0"/>
            <a:cs typeface="Times New Roman" panose="02020603050405020304" pitchFamily="18" charset="0"/>
          </a:endParaRPr>
        </a:p>
      </dgm:t>
    </dgm:pt>
    <dgm:pt modelId="{E673B74E-8D4E-46DB-A66C-2183D19D434D}">
      <dgm:prSet custT="1"/>
      <dgm:spPr/>
      <dgm:t>
        <a:bodyPr/>
        <a:lstStyle/>
        <a:p>
          <a:r>
            <a:rPr lang="en-IE" sz="2400" dirty="0">
              <a:latin typeface="Times New Roman" panose="02020603050405020304" pitchFamily="18" charset="0"/>
              <a:cs typeface="Times New Roman" panose="02020603050405020304" pitchFamily="18" charset="0"/>
            </a:rPr>
            <a:t>Mining – extraction of valuable material from the earth</a:t>
          </a:r>
          <a:endParaRPr lang="en-US" sz="2400" dirty="0">
            <a:latin typeface="Times New Roman" panose="02020603050405020304" pitchFamily="18" charset="0"/>
            <a:cs typeface="Times New Roman" panose="02020603050405020304" pitchFamily="18" charset="0"/>
          </a:endParaRPr>
        </a:p>
      </dgm:t>
    </dgm:pt>
    <dgm:pt modelId="{5330201F-79EA-4718-8180-D2343D9FD825}" type="parTrans" cxnId="{9C6432EF-A115-4F8E-B740-0BD6BE4D3DFB}">
      <dgm:prSet/>
      <dgm:spPr/>
      <dgm:t>
        <a:bodyPr/>
        <a:lstStyle/>
        <a:p>
          <a:endParaRPr lang="en-US" sz="2400">
            <a:latin typeface="Times New Roman" panose="02020603050405020304" pitchFamily="18" charset="0"/>
            <a:cs typeface="Times New Roman" panose="02020603050405020304" pitchFamily="18" charset="0"/>
          </a:endParaRPr>
        </a:p>
      </dgm:t>
    </dgm:pt>
    <dgm:pt modelId="{C3E2D185-4809-487C-9473-6701A5F3D48E}" type="sibTrans" cxnId="{9C6432EF-A115-4F8E-B740-0BD6BE4D3DFB}">
      <dgm:prSet/>
      <dgm:spPr/>
      <dgm:t>
        <a:bodyPr/>
        <a:lstStyle/>
        <a:p>
          <a:endParaRPr lang="en-US" sz="2400">
            <a:latin typeface="Times New Roman" panose="02020603050405020304" pitchFamily="18" charset="0"/>
            <a:cs typeface="Times New Roman" panose="02020603050405020304" pitchFamily="18" charset="0"/>
          </a:endParaRPr>
        </a:p>
      </dgm:t>
    </dgm:pt>
    <dgm:pt modelId="{E78B6AE1-2BB4-4A43-B8FD-76634A41AEDF}">
      <dgm:prSet custT="1"/>
      <dgm:spPr/>
      <dgm:t>
        <a:bodyPr/>
        <a:lstStyle/>
        <a:p>
          <a:r>
            <a:rPr lang="en-IE" sz="2400" dirty="0">
              <a:latin typeface="Times New Roman" panose="02020603050405020304" pitchFamily="18" charset="0"/>
              <a:cs typeface="Times New Roman" panose="02020603050405020304" pitchFamily="18" charset="0"/>
            </a:rPr>
            <a:t>Rock - a solid collection of minerals</a:t>
          </a:r>
          <a:endParaRPr lang="en-US" sz="2400" dirty="0">
            <a:latin typeface="Times New Roman" panose="02020603050405020304" pitchFamily="18" charset="0"/>
            <a:cs typeface="Times New Roman" panose="02020603050405020304" pitchFamily="18" charset="0"/>
          </a:endParaRPr>
        </a:p>
      </dgm:t>
    </dgm:pt>
    <dgm:pt modelId="{2170CECB-E948-4593-8A03-E79E794448A4}" type="parTrans" cxnId="{24234BCB-A2D5-42D0-91FF-57A22C53F2CC}">
      <dgm:prSet/>
      <dgm:spPr/>
      <dgm:t>
        <a:bodyPr/>
        <a:lstStyle/>
        <a:p>
          <a:endParaRPr lang="en-US" sz="2400">
            <a:latin typeface="Times New Roman" panose="02020603050405020304" pitchFamily="18" charset="0"/>
            <a:cs typeface="Times New Roman" panose="02020603050405020304" pitchFamily="18" charset="0"/>
          </a:endParaRPr>
        </a:p>
      </dgm:t>
    </dgm:pt>
    <dgm:pt modelId="{1873B687-FC2C-42F2-B637-0467DB36AA92}" type="sibTrans" cxnId="{24234BCB-A2D5-42D0-91FF-57A22C53F2CC}">
      <dgm:prSet/>
      <dgm:spPr/>
      <dgm:t>
        <a:bodyPr/>
        <a:lstStyle/>
        <a:p>
          <a:endParaRPr lang="en-US" sz="2400">
            <a:latin typeface="Times New Roman" panose="02020603050405020304" pitchFamily="18" charset="0"/>
            <a:cs typeface="Times New Roman" panose="02020603050405020304" pitchFamily="18" charset="0"/>
          </a:endParaRPr>
        </a:p>
      </dgm:t>
    </dgm:pt>
    <dgm:pt modelId="{D9D0C0A5-1672-40A4-A478-66A80A4C4064}">
      <dgm:prSet custT="1"/>
      <dgm:spPr/>
      <dgm:t>
        <a:bodyPr/>
        <a:lstStyle/>
        <a:p>
          <a:r>
            <a:rPr lang="en-IE" sz="2400" dirty="0">
              <a:latin typeface="Times New Roman" panose="02020603050405020304" pitchFamily="18" charset="0"/>
              <a:cs typeface="Times New Roman" panose="02020603050405020304" pitchFamily="18" charset="0"/>
            </a:rPr>
            <a:t>Mineral -  a naturally occurring substance with distinctive chemical and physical properties, composition and atomic structure.</a:t>
          </a:r>
          <a:endParaRPr lang="en-US" sz="2400" dirty="0">
            <a:latin typeface="Times New Roman" panose="02020603050405020304" pitchFamily="18" charset="0"/>
            <a:cs typeface="Times New Roman" panose="02020603050405020304" pitchFamily="18" charset="0"/>
          </a:endParaRPr>
        </a:p>
      </dgm:t>
    </dgm:pt>
    <dgm:pt modelId="{E13A02F1-F5B1-4E93-9434-13ABC73AC6F8}" type="parTrans" cxnId="{6588F810-8AC0-4A9D-B299-9EE6C580DE37}">
      <dgm:prSet/>
      <dgm:spPr/>
      <dgm:t>
        <a:bodyPr/>
        <a:lstStyle/>
        <a:p>
          <a:endParaRPr lang="en-US" sz="2400">
            <a:latin typeface="Times New Roman" panose="02020603050405020304" pitchFamily="18" charset="0"/>
            <a:cs typeface="Times New Roman" panose="02020603050405020304" pitchFamily="18" charset="0"/>
          </a:endParaRPr>
        </a:p>
      </dgm:t>
    </dgm:pt>
    <dgm:pt modelId="{87A06BC6-6116-445B-BCF9-C2109CC76E4D}" type="sibTrans" cxnId="{6588F810-8AC0-4A9D-B299-9EE6C580DE37}">
      <dgm:prSet/>
      <dgm:spPr/>
      <dgm:t>
        <a:bodyPr/>
        <a:lstStyle/>
        <a:p>
          <a:endParaRPr lang="en-US" sz="2400">
            <a:latin typeface="Times New Roman" panose="02020603050405020304" pitchFamily="18" charset="0"/>
            <a:cs typeface="Times New Roman" panose="02020603050405020304" pitchFamily="18" charset="0"/>
          </a:endParaRPr>
        </a:p>
      </dgm:t>
    </dgm:pt>
    <dgm:pt modelId="{25B657F1-25B5-4C8B-AA40-0D84B60D773E}">
      <dgm:prSet custT="1"/>
      <dgm:spPr/>
      <dgm:t>
        <a:bodyPr/>
        <a:lstStyle/>
        <a:p>
          <a:r>
            <a:rPr lang="en-IE" sz="2400" dirty="0">
              <a:latin typeface="Times New Roman" panose="02020603050405020304" pitchFamily="18" charset="0"/>
              <a:cs typeface="Times New Roman" panose="02020603050405020304" pitchFamily="18" charset="0"/>
            </a:rPr>
            <a:t>Metal – iron, copper, zinc, lithium, aluminium</a:t>
          </a:r>
          <a:endParaRPr lang="en-US" sz="2400" dirty="0">
            <a:latin typeface="Times New Roman" panose="02020603050405020304" pitchFamily="18" charset="0"/>
            <a:cs typeface="Times New Roman" panose="02020603050405020304" pitchFamily="18" charset="0"/>
          </a:endParaRPr>
        </a:p>
      </dgm:t>
    </dgm:pt>
    <dgm:pt modelId="{DCA9B613-1007-44C8-95C0-F6F75DB19A26}" type="parTrans" cxnId="{CA17B8C9-6772-4D67-A917-8665571F996C}">
      <dgm:prSet/>
      <dgm:spPr/>
      <dgm:t>
        <a:bodyPr/>
        <a:lstStyle/>
        <a:p>
          <a:endParaRPr lang="en-US" sz="2400">
            <a:latin typeface="Times New Roman" panose="02020603050405020304" pitchFamily="18" charset="0"/>
            <a:cs typeface="Times New Roman" panose="02020603050405020304" pitchFamily="18" charset="0"/>
          </a:endParaRPr>
        </a:p>
      </dgm:t>
    </dgm:pt>
    <dgm:pt modelId="{49A088D7-962A-49DA-8A72-C27CCC9EEB6B}" type="sibTrans" cxnId="{CA17B8C9-6772-4D67-A917-8665571F996C}">
      <dgm:prSet/>
      <dgm:spPr/>
      <dgm:t>
        <a:bodyPr/>
        <a:lstStyle/>
        <a:p>
          <a:endParaRPr lang="en-US" sz="2400">
            <a:latin typeface="Times New Roman" panose="02020603050405020304" pitchFamily="18" charset="0"/>
            <a:cs typeface="Times New Roman" panose="02020603050405020304" pitchFamily="18" charset="0"/>
          </a:endParaRPr>
        </a:p>
      </dgm:t>
    </dgm:pt>
    <dgm:pt modelId="{0EDF82CF-8376-4257-A586-ADAEE73BBDB5}">
      <dgm:prSet custT="1"/>
      <dgm:spPr/>
      <dgm:t>
        <a:bodyPr/>
        <a:lstStyle/>
        <a:p>
          <a:r>
            <a:rPr lang="en-IE" sz="2400" dirty="0">
              <a:latin typeface="Times New Roman" panose="02020603050405020304" pitchFamily="18" charset="0"/>
              <a:cs typeface="Times New Roman" panose="02020603050405020304" pitchFamily="18" charset="0"/>
            </a:rPr>
            <a:t>Ore – rock which contains valuable minerals</a:t>
          </a:r>
          <a:endParaRPr lang="en-US" sz="2400" dirty="0">
            <a:latin typeface="Times New Roman" panose="02020603050405020304" pitchFamily="18" charset="0"/>
            <a:cs typeface="Times New Roman" panose="02020603050405020304" pitchFamily="18" charset="0"/>
          </a:endParaRPr>
        </a:p>
      </dgm:t>
    </dgm:pt>
    <dgm:pt modelId="{F47C465E-6631-4A51-BB65-8D98C3E15896}" type="parTrans" cxnId="{3BDEE253-BD5C-44E2-AA92-359A3BA7858C}">
      <dgm:prSet/>
      <dgm:spPr/>
      <dgm:t>
        <a:bodyPr/>
        <a:lstStyle/>
        <a:p>
          <a:endParaRPr lang="en-US" sz="2400">
            <a:latin typeface="Times New Roman" panose="02020603050405020304" pitchFamily="18" charset="0"/>
            <a:cs typeface="Times New Roman" panose="02020603050405020304" pitchFamily="18" charset="0"/>
          </a:endParaRPr>
        </a:p>
      </dgm:t>
    </dgm:pt>
    <dgm:pt modelId="{5C89F7A2-5D6F-437A-A9E8-85C3A2CE8EB7}" type="sibTrans" cxnId="{3BDEE253-BD5C-44E2-AA92-359A3BA7858C}">
      <dgm:prSet/>
      <dgm:spPr/>
      <dgm:t>
        <a:bodyPr/>
        <a:lstStyle/>
        <a:p>
          <a:endParaRPr lang="en-US" sz="2400">
            <a:latin typeface="Times New Roman" panose="02020603050405020304" pitchFamily="18" charset="0"/>
            <a:cs typeface="Times New Roman" panose="02020603050405020304" pitchFamily="18" charset="0"/>
          </a:endParaRPr>
        </a:p>
      </dgm:t>
    </dgm:pt>
    <dgm:pt modelId="{DF456A7E-348D-4F4D-A000-B27A71F37EEA}">
      <dgm:prSet custT="1"/>
      <dgm:spPr/>
      <dgm:t>
        <a:bodyPr/>
        <a:lstStyle/>
        <a:p>
          <a:r>
            <a:rPr lang="en-IE" sz="2400" dirty="0">
              <a:latin typeface="Times New Roman" panose="02020603050405020304" pitchFamily="18" charset="0"/>
              <a:cs typeface="Times New Roman" panose="02020603050405020304" pitchFamily="18" charset="0"/>
            </a:rPr>
            <a:t>Raw Material – input for manufacturing</a:t>
          </a:r>
          <a:endParaRPr lang="en-US" sz="2400" dirty="0">
            <a:latin typeface="Times New Roman" panose="02020603050405020304" pitchFamily="18" charset="0"/>
            <a:cs typeface="Times New Roman" panose="02020603050405020304" pitchFamily="18" charset="0"/>
          </a:endParaRPr>
        </a:p>
      </dgm:t>
    </dgm:pt>
    <dgm:pt modelId="{0CD8E61C-D3CB-4222-A8E8-7986F1557BC8}" type="parTrans" cxnId="{F5E58FC2-FE14-46D7-9618-E08293B41151}">
      <dgm:prSet/>
      <dgm:spPr/>
      <dgm:t>
        <a:bodyPr/>
        <a:lstStyle/>
        <a:p>
          <a:endParaRPr lang="en-IE" sz="2400">
            <a:latin typeface="Times New Roman" panose="02020603050405020304" pitchFamily="18" charset="0"/>
            <a:cs typeface="Times New Roman" panose="02020603050405020304" pitchFamily="18" charset="0"/>
          </a:endParaRPr>
        </a:p>
      </dgm:t>
    </dgm:pt>
    <dgm:pt modelId="{933406E3-EEAE-402F-B36F-0E5A56D49C1C}" type="sibTrans" cxnId="{F5E58FC2-FE14-46D7-9618-E08293B41151}">
      <dgm:prSet/>
      <dgm:spPr/>
      <dgm:t>
        <a:bodyPr/>
        <a:lstStyle/>
        <a:p>
          <a:endParaRPr lang="en-IE" sz="2400">
            <a:latin typeface="Times New Roman" panose="02020603050405020304" pitchFamily="18" charset="0"/>
            <a:cs typeface="Times New Roman" panose="02020603050405020304" pitchFamily="18" charset="0"/>
          </a:endParaRPr>
        </a:p>
      </dgm:t>
    </dgm:pt>
    <dgm:pt modelId="{89D810B2-AA4B-4BB6-B984-D5EA62892C10}" type="pres">
      <dgm:prSet presAssocID="{B5F28C40-5BAE-439B-ACC1-FF8C2B5AB5B8}" presName="vert0" presStyleCnt="0">
        <dgm:presLayoutVars>
          <dgm:dir/>
          <dgm:animOne val="branch"/>
          <dgm:animLvl val="lvl"/>
        </dgm:presLayoutVars>
      </dgm:prSet>
      <dgm:spPr/>
    </dgm:pt>
    <dgm:pt modelId="{92552733-B71F-4339-9937-A64892BA58FE}" type="pres">
      <dgm:prSet presAssocID="{4B9A4CC5-39A2-426C-8C08-1C0742E914DA}" presName="thickLine" presStyleLbl="alignNode1" presStyleIdx="0" presStyleCnt="9"/>
      <dgm:spPr/>
    </dgm:pt>
    <dgm:pt modelId="{9F0C8178-246F-4C15-A59E-E8E7406E075E}" type="pres">
      <dgm:prSet presAssocID="{4B9A4CC5-39A2-426C-8C08-1C0742E914DA}" presName="horz1" presStyleCnt="0"/>
      <dgm:spPr/>
    </dgm:pt>
    <dgm:pt modelId="{5DDBDD85-5818-47C8-8155-AC3BB43F985A}" type="pres">
      <dgm:prSet presAssocID="{4B9A4CC5-39A2-426C-8C08-1C0742E914DA}" presName="tx1" presStyleLbl="revTx" presStyleIdx="0" presStyleCnt="9"/>
      <dgm:spPr/>
    </dgm:pt>
    <dgm:pt modelId="{B122B17D-66B8-484D-97D0-0863BFB3E6F2}" type="pres">
      <dgm:prSet presAssocID="{4B9A4CC5-39A2-426C-8C08-1C0742E914DA}" presName="vert1" presStyleCnt="0"/>
      <dgm:spPr/>
    </dgm:pt>
    <dgm:pt modelId="{0FF85995-77F2-4004-AD70-9AE4E3C94EBB}" type="pres">
      <dgm:prSet presAssocID="{9706C455-1CBF-4704-AC2F-BF50F464B9B1}" presName="thickLine" presStyleLbl="alignNode1" presStyleIdx="1" presStyleCnt="9"/>
      <dgm:spPr/>
    </dgm:pt>
    <dgm:pt modelId="{2714445D-25EA-46D6-9D51-5C6EECDB49D5}" type="pres">
      <dgm:prSet presAssocID="{9706C455-1CBF-4704-AC2F-BF50F464B9B1}" presName="horz1" presStyleCnt="0"/>
      <dgm:spPr/>
    </dgm:pt>
    <dgm:pt modelId="{50F51EAE-5FE1-432E-B375-7025D1771708}" type="pres">
      <dgm:prSet presAssocID="{9706C455-1CBF-4704-AC2F-BF50F464B9B1}" presName="tx1" presStyleLbl="revTx" presStyleIdx="1" presStyleCnt="9"/>
      <dgm:spPr/>
    </dgm:pt>
    <dgm:pt modelId="{3DA36AE1-BC28-4A2D-A4F1-648A59D430B3}" type="pres">
      <dgm:prSet presAssocID="{9706C455-1CBF-4704-AC2F-BF50F464B9B1}" presName="vert1" presStyleCnt="0"/>
      <dgm:spPr/>
    </dgm:pt>
    <dgm:pt modelId="{0092ECCC-C8CD-4765-87A7-350298B0705E}" type="pres">
      <dgm:prSet presAssocID="{A076A18C-DAC5-4EBE-B94B-C6EB7ADC4001}" presName="thickLine" presStyleLbl="alignNode1" presStyleIdx="2" presStyleCnt="9"/>
      <dgm:spPr/>
    </dgm:pt>
    <dgm:pt modelId="{89226E64-E9B2-4B79-978A-186B26F09D8E}" type="pres">
      <dgm:prSet presAssocID="{A076A18C-DAC5-4EBE-B94B-C6EB7ADC4001}" presName="horz1" presStyleCnt="0"/>
      <dgm:spPr/>
    </dgm:pt>
    <dgm:pt modelId="{4A4B21E3-D273-4A45-A6B4-55790EF30E04}" type="pres">
      <dgm:prSet presAssocID="{A076A18C-DAC5-4EBE-B94B-C6EB7ADC4001}" presName="tx1" presStyleLbl="revTx" presStyleIdx="2" presStyleCnt="9"/>
      <dgm:spPr/>
    </dgm:pt>
    <dgm:pt modelId="{0742CA65-D9C0-464C-8FC7-D936EECDF626}" type="pres">
      <dgm:prSet presAssocID="{A076A18C-DAC5-4EBE-B94B-C6EB7ADC4001}" presName="vert1" presStyleCnt="0"/>
      <dgm:spPr/>
    </dgm:pt>
    <dgm:pt modelId="{03DF5C31-A20E-457D-899D-F8E3A58DE1EC}" type="pres">
      <dgm:prSet presAssocID="{E673B74E-8D4E-46DB-A66C-2183D19D434D}" presName="thickLine" presStyleLbl="alignNode1" presStyleIdx="3" presStyleCnt="9"/>
      <dgm:spPr/>
    </dgm:pt>
    <dgm:pt modelId="{2982BA64-9E20-45A2-B94A-987CD0E4DAAF}" type="pres">
      <dgm:prSet presAssocID="{E673B74E-8D4E-46DB-A66C-2183D19D434D}" presName="horz1" presStyleCnt="0"/>
      <dgm:spPr/>
    </dgm:pt>
    <dgm:pt modelId="{FD72E4A2-60E5-4025-A84D-E808AE65E0EC}" type="pres">
      <dgm:prSet presAssocID="{E673B74E-8D4E-46DB-A66C-2183D19D434D}" presName="tx1" presStyleLbl="revTx" presStyleIdx="3" presStyleCnt="9"/>
      <dgm:spPr/>
    </dgm:pt>
    <dgm:pt modelId="{5F21599C-9030-42AC-B142-D830136DBDE1}" type="pres">
      <dgm:prSet presAssocID="{E673B74E-8D4E-46DB-A66C-2183D19D434D}" presName="vert1" presStyleCnt="0"/>
      <dgm:spPr/>
    </dgm:pt>
    <dgm:pt modelId="{B4C7EB74-726D-4577-90B5-36C30F5F7589}" type="pres">
      <dgm:prSet presAssocID="{E78B6AE1-2BB4-4A43-B8FD-76634A41AEDF}" presName="thickLine" presStyleLbl="alignNode1" presStyleIdx="4" presStyleCnt="9"/>
      <dgm:spPr/>
    </dgm:pt>
    <dgm:pt modelId="{F49B0828-1887-425A-B916-D405403AD6AE}" type="pres">
      <dgm:prSet presAssocID="{E78B6AE1-2BB4-4A43-B8FD-76634A41AEDF}" presName="horz1" presStyleCnt="0"/>
      <dgm:spPr/>
    </dgm:pt>
    <dgm:pt modelId="{D532A126-E9B6-4BB2-A9FF-8602AFD151B6}" type="pres">
      <dgm:prSet presAssocID="{E78B6AE1-2BB4-4A43-B8FD-76634A41AEDF}" presName="tx1" presStyleLbl="revTx" presStyleIdx="4" presStyleCnt="9"/>
      <dgm:spPr/>
    </dgm:pt>
    <dgm:pt modelId="{4F1F9982-55AD-45D3-B39E-38D39CC84D23}" type="pres">
      <dgm:prSet presAssocID="{E78B6AE1-2BB4-4A43-B8FD-76634A41AEDF}" presName="vert1" presStyleCnt="0"/>
      <dgm:spPr/>
    </dgm:pt>
    <dgm:pt modelId="{9B6FA91D-B46C-4B97-8DA9-B65F6C53A8EF}" type="pres">
      <dgm:prSet presAssocID="{D9D0C0A5-1672-40A4-A478-66A80A4C4064}" presName="thickLine" presStyleLbl="alignNode1" presStyleIdx="5" presStyleCnt="9"/>
      <dgm:spPr/>
    </dgm:pt>
    <dgm:pt modelId="{CE14E3C3-0E16-475E-8DF8-BD3293FC07D2}" type="pres">
      <dgm:prSet presAssocID="{D9D0C0A5-1672-40A4-A478-66A80A4C4064}" presName="horz1" presStyleCnt="0"/>
      <dgm:spPr/>
    </dgm:pt>
    <dgm:pt modelId="{D126B9B7-4634-4D49-8A1F-0EDB0623F1BF}" type="pres">
      <dgm:prSet presAssocID="{D9D0C0A5-1672-40A4-A478-66A80A4C4064}" presName="tx1" presStyleLbl="revTx" presStyleIdx="5" presStyleCnt="9" custScaleY="169109"/>
      <dgm:spPr/>
    </dgm:pt>
    <dgm:pt modelId="{9BFF915F-1E63-4857-BF36-59F2CD2BBA43}" type="pres">
      <dgm:prSet presAssocID="{D9D0C0A5-1672-40A4-A478-66A80A4C4064}" presName="vert1" presStyleCnt="0"/>
      <dgm:spPr/>
    </dgm:pt>
    <dgm:pt modelId="{1F4421B6-31AF-48E5-89D5-19700C1FE99B}" type="pres">
      <dgm:prSet presAssocID="{25B657F1-25B5-4C8B-AA40-0D84B60D773E}" presName="thickLine" presStyleLbl="alignNode1" presStyleIdx="6" presStyleCnt="9"/>
      <dgm:spPr/>
    </dgm:pt>
    <dgm:pt modelId="{E97B4F0E-DEDB-4F54-9DC0-CA6280FF609F}" type="pres">
      <dgm:prSet presAssocID="{25B657F1-25B5-4C8B-AA40-0D84B60D773E}" presName="horz1" presStyleCnt="0"/>
      <dgm:spPr/>
    </dgm:pt>
    <dgm:pt modelId="{D247E5B2-670B-4861-BD78-4FF986E3BC48}" type="pres">
      <dgm:prSet presAssocID="{25B657F1-25B5-4C8B-AA40-0D84B60D773E}" presName="tx1" presStyleLbl="revTx" presStyleIdx="6" presStyleCnt="9"/>
      <dgm:spPr/>
    </dgm:pt>
    <dgm:pt modelId="{EB4074D4-9331-4073-873A-D063C5DB4DAE}" type="pres">
      <dgm:prSet presAssocID="{25B657F1-25B5-4C8B-AA40-0D84B60D773E}" presName="vert1" presStyleCnt="0"/>
      <dgm:spPr/>
    </dgm:pt>
    <dgm:pt modelId="{B979473D-8B29-4DB9-8925-968414F86B1C}" type="pres">
      <dgm:prSet presAssocID="{0EDF82CF-8376-4257-A586-ADAEE73BBDB5}" presName="thickLine" presStyleLbl="alignNode1" presStyleIdx="7" presStyleCnt="9"/>
      <dgm:spPr/>
    </dgm:pt>
    <dgm:pt modelId="{54475371-CEBD-477A-983B-D156DAA16ABC}" type="pres">
      <dgm:prSet presAssocID="{0EDF82CF-8376-4257-A586-ADAEE73BBDB5}" presName="horz1" presStyleCnt="0"/>
      <dgm:spPr/>
    </dgm:pt>
    <dgm:pt modelId="{E1208977-37F4-45BC-85EF-372BCCDFE8ED}" type="pres">
      <dgm:prSet presAssocID="{0EDF82CF-8376-4257-A586-ADAEE73BBDB5}" presName="tx1" presStyleLbl="revTx" presStyleIdx="7" presStyleCnt="9"/>
      <dgm:spPr/>
    </dgm:pt>
    <dgm:pt modelId="{B3EB1014-6284-4D1D-9A38-DFC7434C2FE2}" type="pres">
      <dgm:prSet presAssocID="{0EDF82CF-8376-4257-A586-ADAEE73BBDB5}" presName="vert1" presStyleCnt="0"/>
      <dgm:spPr/>
    </dgm:pt>
    <dgm:pt modelId="{1C199F30-C26D-44BC-A359-E4BDA34D217A}" type="pres">
      <dgm:prSet presAssocID="{DF456A7E-348D-4F4D-A000-B27A71F37EEA}" presName="thickLine" presStyleLbl="alignNode1" presStyleIdx="8" presStyleCnt="9"/>
      <dgm:spPr/>
    </dgm:pt>
    <dgm:pt modelId="{8A344926-CB6B-4D8F-B93B-F223BEC84644}" type="pres">
      <dgm:prSet presAssocID="{DF456A7E-348D-4F4D-A000-B27A71F37EEA}" presName="horz1" presStyleCnt="0"/>
      <dgm:spPr/>
    </dgm:pt>
    <dgm:pt modelId="{FE12E104-A23D-4047-BED6-BE46342DF7CB}" type="pres">
      <dgm:prSet presAssocID="{DF456A7E-348D-4F4D-A000-B27A71F37EEA}" presName="tx1" presStyleLbl="revTx" presStyleIdx="8" presStyleCnt="9"/>
      <dgm:spPr/>
    </dgm:pt>
    <dgm:pt modelId="{E19CEF71-82AB-4915-9327-575FD3F60DE0}" type="pres">
      <dgm:prSet presAssocID="{DF456A7E-348D-4F4D-A000-B27A71F37EEA}" presName="vert1" presStyleCnt="0"/>
      <dgm:spPr/>
    </dgm:pt>
  </dgm:ptLst>
  <dgm:cxnLst>
    <dgm:cxn modelId="{03859400-1EF7-496A-8FC0-578DEA77FCA8}" srcId="{B5F28C40-5BAE-439B-ACC1-FF8C2B5AB5B8}" destId="{A076A18C-DAC5-4EBE-B94B-C6EB7ADC4001}" srcOrd="2" destOrd="0" parTransId="{028D7885-7394-45D1-9DCF-1553B5191277}" sibTransId="{128199FF-0811-4DF2-84C9-9A52EE3BED7C}"/>
    <dgm:cxn modelId="{56F1B90B-D50B-4145-A975-FD3D8145179C}" type="presOf" srcId="{A076A18C-DAC5-4EBE-B94B-C6EB7ADC4001}" destId="{4A4B21E3-D273-4A45-A6B4-55790EF30E04}" srcOrd="0" destOrd="0" presId="urn:microsoft.com/office/officeart/2008/layout/LinedList"/>
    <dgm:cxn modelId="{3E1DD110-20E1-48E7-8FB0-F33E0817CE5D}" type="presOf" srcId="{4B9A4CC5-39A2-426C-8C08-1C0742E914DA}" destId="{5DDBDD85-5818-47C8-8155-AC3BB43F985A}" srcOrd="0" destOrd="0" presId="urn:microsoft.com/office/officeart/2008/layout/LinedList"/>
    <dgm:cxn modelId="{6588F810-8AC0-4A9D-B299-9EE6C580DE37}" srcId="{B5F28C40-5BAE-439B-ACC1-FF8C2B5AB5B8}" destId="{D9D0C0A5-1672-40A4-A478-66A80A4C4064}" srcOrd="5" destOrd="0" parTransId="{E13A02F1-F5B1-4E93-9434-13ABC73AC6F8}" sibTransId="{87A06BC6-6116-445B-BCF9-C2109CC76E4D}"/>
    <dgm:cxn modelId="{9AE53417-D35F-4441-8BBE-8C206475FC99}" srcId="{B5F28C40-5BAE-439B-ACC1-FF8C2B5AB5B8}" destId="{9706C455-1CBF-4704-AC2F-BF50F464B9B1}" srcOrd="1" destOrd="0" parTransId="{D4BBA742-FD51-4A76-B950-7A093DD0F094}" sibTransId="{D61756DB-5DBC-4F45-B78B-902B72873CCC}"/>
    <dgm:cxn modelId="{69E03228-28DA-4146-923D-CB19BE797E9F}" type="presOf" srcId="{0EDF82CF-8376-4257-A586-ADAEE73BBDB5}" destId="{E1208977-37F4-45BC-85EF-372BCCDFE8ED}" srcOrd="0" destOrd="0" presId="urn:microsoft.com/office/officeart/2008/layout/LinedList"/>
    <dgm:cxn modelId="{6508D047-2750-4FC1-A388-AD8D6D2DF5BE}" type="presOf" srcId="{B5F28C40-5BAE-439B-ACC1-FF8C2B5AB5B8}" destId="{89D810B2-AA4B-4BB6-B984-D5EA62892C10}" srcOrd="0" destOrd="0" presId="urn:microsoft.com/office/officeart/2008/layout/LinedList"/>
    <dgm:cxn modelId="{ECE8E26A-A235-4435-9C73-98FDA9628B8D}" type="presOf" srcId="{E673B74E-8D4E-46DB-A66C-2183D19D434D}" destId="{FD72E4A2-60E5-4025-A84D-E808AE65E0EC}" srcOrd="0" destOrd="0" presId="urn:microsoft.com/office/officeart/2008/layout/LinedList"/>
    <dgm:cxn modelId="{5F1B0B6D-BFF5-4829-B9F3-C8415ADD3298}" type="presOf" srcId="{DF456A7E-348D-4F4D-A000-B27A71F37EEA}" destId="{FE12E104-A23D-4047-BED6-BE46342DF7CB}" srcOrd="0" destOrd="0" presId="urn:microsoft.com/office/officeart/2008/layout/LinedList"/>
    <dgm:cxn modelId="{3BDEE253-BD5C-44E2-AA92-359A3BA7858C}" srcId="{B5F28C40-5BAE-439B-ACC1-FF8C2B5AB5B8}" destId="{0EDF82CF-8376-4257-A586-ADAEE73BBDB5}" srcOrd="7" destOrd="0" parTransId="{F47C465E-6631-4A51-BB65-8D98C3E15896}" sibTransId="{5C89F7A2-5D6F-437A-A9E8-85C3A2CE8EB7}"/>
    <dgm:cxn modelId="{54C55AA9-1430-4417-B5C8-F5E6C5EF2B15}" type="presOf" srcId="{D9D0C0A5-1672-40A4-A478-66A80A4C4064}" destId="{D126B9B7-4634-4D49-8A1F-0EDB0623F1BF}" srcOrd="0" destOrd="0" presId="urn:microsoft.com/office/officeart/2008/layout/LinedList"/>
    <dgm:cxn modelId="{16D63EBA-52B5-4CE4-8186-2C597CB0AFE1}" type="presOf" srcId="{9706C455-1CBF-4704-AC2F-BF50F464B9B1}" destId="{50F51EAE-5FE1-432E-B375-7025D1771708}" srcOrd="0" destOrd="0" presId="urn:microsoft.com/office/officeart/2008/layout/LinedList"/>
    <dgm:cxn modelId="{F5E58FC2-FE14-46D7-9618-E08293B41151}" srcId="{B5F28C40-5BAE-439B-ACC1-FF8C2B5AB5B8}" destId="{DF456A7E-348D-4F4D-A000-B27A71F37EEA}" srcOrd="8" destOrd="0" parTransId="{0CD8E61C-D3CB-4222-A8E8-7986F1557BC8}" sibTransId="{933406E3-EEAE-402F-B36F-0E5A56D49C1C}"/>
    <dgm:cxn modelId="{CA17B8C9-6772-4D67-A917-8665571F996C}" srcId="{B5F28C40-5BAE-439B-ACC1-FF8C2B5AB5B8}" destId="{25B657F1-25B5-4C8B-AA40-0D84B60D773E}" srcOrd="6" destOrd="0" parTransId="{DCA9B613-1007-44C8-95C0-F6F75DB19A26}" sibTransId="{49A088D7-962A-49DA-8A72-C27CCC9EEB6B}"/>
    <dgm:cxn modelId="{08C03BCB-7354-4CBD-9544-11CCB0BCBB8A}" type="presOf" srcId="{25B657F1-25B5-4C8B-AA40-0D84B60D773E}" destId="{D247E5B2-670B-4861-BD78-4FF986E3BC48}" srcOrd="0" destOrd="0" presId="urn:microsoft.com/office/officeart/2008/layout/LinedList"/>
    <dgm:cxn modelId="{24234BCB-A2D5-42D0-91FF-57A22C53F2CC}" srcId="{B5F28C40-5BAE-439B-ACC1-FF8C2B5AB5B8}" destId="{E78B6AE1-2BB4-4A43-B8FD-76634A41AEDF}" srcOrd="4" destOrd="0" parTransId="{2170CECB-E948-4593-8A03-E79E794448A4}" sibTransId="{1873B687-FC2C-42F2-B637-0467DB36AA92}"/>
    <dgm:cxn modelId="{BB4A09D9-EA97-43E7-80E4-CC81B790E96F}" type="presOf" srcId="{E78B6AE1-2BB4-4A43-B8FD-76634A41AEDF}" destId="{D532A126-E9B6-4BB2-A9FF-8602AFD151B6}" srcOrd="0" destOrd="0" presId="urn:microsoft.com/office/officeart/2008/layout/LinedList"/>
    <dgm:cxn modelId="{F80472DC-C90C-4D36-8058-A936B9CEBD14}" srcId="{B5F28C40-5BAE-439B-ACC1-FF8C2B5AB5B8}" destId="{4B9A4CC5-39A2-426C-8C08-1C0742E914DA}" srcOrd="0" destOrd="0" parTransId="{7BF73121-555A-4198-8D2D-A07580F9D111}" sibTransId="{B26AEB6E-B12D-4B8E-A020-7C0D753DE326}"/>
    <dgm:cxn modelId="{9C6432EF-A115-4F8E-B740-0BD6BE4D3DFB}" srcId="{B5F28C40-5BAE-439B-ACC1-FF8C2B5AB5B8}" destId="{E673B74E-8D4E-46DB-A66C-2183D19D434D}" srcOrd="3" destOrd="0" parTransId="{5330201F-79EA-4718-8180-D2343D9FD825}" sibTransId="{C3E2D185-4809-487C-9473-6701A5F3D48E}"/>
    <dgm:cxn modelId="{D7045796-D088-4A61-98CF-6FD2D5D3803A}" type="presParOf" srcId="{89D810B2-AA4B-4BB6-B984-D5EA62892C10}" destId="{92552733-B71F-4339-9937-A64892BA58FE}" srcOrd="0" destOrd="0" presId="urn:microsoft.com/office/officeart/2008/layout/LinedList"/>
    <dgm:cxn modelId="{2E1078BA-2C77-4135-A365-CF5350221843}" type="presParOf" srcId="{89D810B2-AA4B-4BB6-B984-D5EA62892C10}" destId="{9F0C8178-246F-4C15-A59E-E8E7406E075E}" srcOrd="1" destOrd="0" presId="urn:microsoft.com/office/officeart/2008/layout/LinedList"/>
    <dgm:cxn modelId="{380ABF6A-75BB-4AEC-BF0F-9AE337D1CB57}" type="presParOf" srcId="{9F0C8178-246F-4C15-A59E-E8E7406E075E}" destId="{5DDBDD85-5818-47C8-8155-AC3BB43F985A}" srcOrd="0" destOrd="0" presId="urn:microsoft.com/office/officeart/2008/layout/LinedList"/>
    <dgm:cxn modelId="{337C7C57-32AC-43FB-95EC-7BBF544D2F38}" type="presParOf" srcId="{9F0C8178-246F-4C15-A59E-E8E7406E075E}" destId="{B122B17D-66B8-484D-97D0-0863BFB3E6F2}" srcOrd="1" destOrd="0" presId="urn:microsoft.com/office/officeart/2008/layout/LinedList"/>
    <dgm:cxn modelId="{FB18F9C1-5DE0-46DB-AC9E-E8326A4D5B6B}" type="presParOf" srcId="{89D810B2-AA4B-4BB6-B984-D5EA62892C10}" destId="{0FF85995-77F2-4004-AD70-9AE4E3C94EBB}" srcOrd="2" destOrd="0" presId="urn:microsoft.com/office/officeart/2008/layout/LinedList"/>
    <dgm:cxn modelId="{229DB452-3872-4DBE-AE50-EF559F5DCBE4}" type="presParOf" srcId="{89D810B2-AA4B-4BB6-B984-D5EA62892C10}" destId="{2714445D-25EA-46D6-9D51-5C6EECDB49D5}" srcOrd="3" destOrd="0" presId="urn:microsoft.com/office/officeart/2008/layout/LinedList"/>
    <dgm:cxn modelId="{429E27BD-52F3-4E3F-884F-D6434F0AB25E}" type="presParOf" srcId="{2714445D-25EA-46D6-9D51-5C6EECDB49D5}" destId="{50F51EAE-5FE1-432E-B375-7025D1771708}" srcOrd="0" destOrd="0" presId="urn:microsoft.com/office/officeart/2008/layout/LinedList"/>
    <dgm:cxn modelId="{E5EA1877-8A64-4409-8362-0EA725F3344F}" type="presParOf" srcId="{2714445D-25EA-46D6-9D51-5C6EECDB49D5}" destId="{3DA36AE1-BC28-4A2D-A4F1-648A59D430B3}" srcOrd="1" destOrd="0" presId="urn:microsoft.com/office/officeart/2008/layout/LinedList"/>
    <dgm:cxn modelId="{3B7D9BE6-5B83-4942-B820-122BCDD86621}" type="presParOf" srcId="{89D810B2-AA4B-4BB6-B984-D5EA62892C10}" destId="{0092ECCC-C8CD-4765-87A7-350298B0705E}" srcOrd="4" destOrd="0" presId="urn:microsoft.com/office/officeart/2008/layout/LinedList"/>
    <dgm:cxn modelId="{ACD48F93-0412-4611-A83D-1B3597EA8A31}" type="presParOf" srcId="{89D810B2-AA4B-4BB6-B984-D5EA62892C10}" destId="{89226E64-E9B2-4B79-978A-186B26F09D8E}" srcOrd="5" destOrd="0" presId="urn:microsoft.com/office/officeart/2008/layout/LinedList"/>
    <dgm:cxn modelId="{9F281A13-39F9-4466-BEB2-D20B8B5FE56B}" type="presParOf" srcId="{89226E64-E9B2-4B79-978A-186B26F09D8E}" destId="{4A4B21E3-D273-4A45-A6B4-55790EF30E04}" srcOrd="0" destOrd="0" presId="urn:microsoft.com/office/officeart/2008/layout/LinedList"/>
    <dgm:cxn modelId="{97D9B775-C052-402E-BEBC-4AAF4520273C}" type="presParOf" srcId="{89226E64-E9B2-4B79-978A-186B26F09D8E}" destId="{0742CA65-D9C0-464C-8FC7-D936EECDF626}" srcOrd="1" destOrd="0" presId="urn:microsoft.com/office/officeart/2008/layout/LinedList"/>
    <dgm:cxn modelId="{07E6202C-FFC1-4277-B59E-79593B1C3ADA}" type="presParOf" srcId="{89D810B2-AA4B-4BB6-B984-D5EA62892C10}" destId="{03DF5C31-A20E-457D-899D-F8E3A58DE1EC}" srcOrd="6" destOrd="0" presId="urn:microsoft.com/office/officeart/2008/layout/LinedList"/>
    <dgm:cxn modelId="{AB0834E2-07F3-47A5-A6AB-6E87620EA639}" type="presParOf" srcId="{89D810B2-AA4B-4BB6-B984-D5EA62892C10}" destId="{2982BA64-9E20-45A2-B94A-987CD0E4DAAF}" srcOrd="7" destOrd="0" presId="urn:microsoft.com/office/officeart/2008/layout/LinedList"/>
    <dgm:cxn modelId="{B7CE2CF1-7447-4401-B6C2-3634186A77C9}" type="presParOf" srcId="{2982BA64-9E20-45A2-B94A-987CD0E4DAAF}" destId="{FD72E4A2-60E5-4025-A84D-E808AE65E0EC}" srcOrd="0" destOrd="0" presId="urn:microsoft.com/office/officeart/2008/layout/LinedList"/>
    <dgm:cxn modelId="{052E82E3-5E83-4BE5-BF18-557E93AD1219}" type="presParOf" srcId="{2982BA64-9E20-45A2-B94A-987CD0E4DAAF}" destId="{5F21599C-9030-42AC-B142-D830136DBDE1}" srcOrd="1" destOrd="0" presId="urn:microsoft.com/office/officeart/2008/layout/LinedList"/>
    <dgm:cxn modelId="{789BDE9E-5B45-42F6-A794-0500FC8571F8}" type="presParOf" srcId="{89D810B2-AA4B-4BB6-B984-D5EA62892C10}" destId="{B4C7EB74-726D-4577-90B5-36C30F5F7589}" srcOrd="8" destOrd="0" presId="urn:microsoft.com/office/officeart/2008/layout/LinedList"/>
    <dgm:cxn modelId="{4C4EFE2F-BE00-4469-BBA0-856CF794ADE6}" type="presParOf" srcId="{89D810B2-AA4B-4BB6-B984-D5EA62892C10}" destId="{F49B0828-1887-425A-B916-D405403AD6AE}" srcOrd="9" destOrd="0" presId="urn:microsoft.com/office/officeart/2008/layout/LinedList"/>
    <dgm:cxn modelId="{F40E65C2-EE9C-4241-8970-9581F851A14B}" type="presParOf" srcId="{F49B0828-1887-425A-B916-D405403AD6AE}" destId="{D532A126-E9B6-4BB2-A9FF-8602AFD151B6}" srcOrd="0" destOrd="0" presId="urn:microsoft.com/office/officeart/2008/layout/LinedList"/>
    <dgm:cxn modelId="{F563E876-BE64-4202-B262-C1F548F8D412}" type="presParOf" srcId="{F49B0828-1887-425A-B916-D405403AD6AE}" destId="{4F1F9982-55AD-45D3-B39E-38D39CC84D23}" srcOrd="1" destOrd="0" presId="urn:microsoft.com/office/officeart/2008/layout/LinedList"/>
    <dgm:cxn modelId="{7F5FE6BE-1CE4-4AED-82A0-F227C0D1069D}" type="presParOf" srcId="{89D810B2-AA4B-4BB6-B984-D5EA62892C10}" destId="{9B6FA91D-B46C-4B97-8DA9-B65F6C53A8EF}" srcOrd="10" destOrd="0" presId="urn:microsoft.com/office/officeart/2008/layout/LinedList"/>
    <dgm:cxn modelId="{A5B40D8D-971A-467E-9B63-B2C3568AA12A}" type="presParOf" srcId="{89D810B2-AA4B-4BB6-B984-D5EA62892C10}" destId="{CE14E3C3-0E16-475E-8DF8-BD3293FC07D2}" srcOrd="11" destOrd="0" presId="urn:microsoft.com/office/officeart/2008/layout/LinedList"/>
    <dgm:cxn modelId="{5EB9520D-D16D-443A-A0E2-4516CBBF8F8E}" type="presParOf" srcId="{CE14E3C3-0E16-475E-8DF8-BD3293FC07D2}" destId="{D126B9B7-4634-4D49-8A1F-0EDB0623F1BF}" srcOrd="0" destOrd="0" presId="urn:microsoft.com/office/officeart/2008/layout/LinedList"/>
    <dgm:cxn modelId="{0BA34BE4-A429-48E1-BB8D-4C6E8C2F0C00}" type="presParOf" srcId="{CE14E3C3-0E16-475E-8DF8-BD3293FC07D2}" destId="{9BFF915F-1E63-4857-BF36-59F2CD2BBA43}" srcOrd="1" destOrd="0" presId="urn:microsoft.com/office/officeart/2008/layout/LinedList"/>
    <dgm:cxn modelId="{F02785AF-4578-413F-8B6A-FEAA79E2F0C9}" type="presParOf" srcId="{89D810B2-AA4B-4BB6-B984-D5EA62892C10}" destId="{1F4421B6-31AF-48E5-89D5-19700C1FE99B}" srcOrd="12" destOrd="0" presId="urn:microsoft.com/office/officeart/2008/layout/LinedList"/>
    <dgm:cxn modelId="{09B8EC9D-773D-4065-A67A-1EF637930409}" type="presParOf" srcId="{89D810B2-AA4B-4BB6-B984-D5EA62892C10}" destId="{E97B4F0E-DEDB-4F54-9DC0-CA6280FF609F}" srcOrd="13" destOrd="0" presId="urn:microsoft.com/office/officeart/2008/layout/LinedList"/>
    <dgm:cxn modelId="{FBF5A492-B667-4DD1-815D-23103AAE6DB8}" type="presParOf" srcId="{E97B4F0E-DEDB-4F54-9DC0-CA6280FF609F}" destId="{D247E5B2-670B-4861-BD78-4FF986E3BC48}" srcOrd="0" destOrd="0" presId="urn:microsoft.com/office/officeart/2008/layout/LinedList"/>
    <dgm:cxn modelId="{D0DA7B35-3B9D-4CAA-A3A0-603FF3A8C4B9}" type="presParOf" srcId="{E97B4F0E-DEDB-4F54-9DC0-CA6280FF609F}" destId="{EB4074D4-9331-4073-873A-D063C5DB4DAE}" srcOrd="1" destOrd="0" presId="urn:microsoft.com/office/officeart/2008/layout/LinedList"/>
    <dgm:cxn modelId="{C8CA7910-F476-46C6-A7B6-68FF86A828CC}" type="presParOf" srcId="{89D810B2-AA4B-4BB6-B984-D5EA62892C10}" destId="{B979473D-8B29-4DB9-8925-968414F86B1C}" srcOrd="14" destOrd="0" presId="urn:microsoft.com/office/officeart/2008/layout/LinedList"/>
    <dgm:cxn modelId="{F4AE1CB8-AF82-40ED-B7EF-6740AD1187F3}" type="presParOf" srcId="{89D810B2-AA4B-4BB6-B984-D5EA62892C10}" destId="{54475371-CEBD-477A-983B-D156DAA16ABC}" srcOrd="15" destOrd="0" presId="urn:microsoft.com/office/officeart/2008/layout/LinedList"/>
    <dgm:cxn modelId="{11A88CC4-1858-4D3E-8FFA-0604358717CC}" type="presParOf" srcId="{54475371-CEBD-477A-983B-D156DAA16ABC}" destId="{E1208977-37F4-45BC-85EF-372BCCDFE8ED}" srcOrd="0" destOrd="0" presId="urn:microsoft.com/office/officeart/2008/layout/LinedList"/>
    <dgm:cxn modelId="{1F0C9A32-8CDB-4A7C-BC32-E9298437C752}" type="presParOf" srcId="{54475371-CEBD-477A-983B-D156DAA16ABC}" destId="{B3EB1014-6284-4D1D-9A38-DFC7434C2FE2}" srcOrd="1" destOrd="0" presId="urn:microsoft.com/office/officeart/2008/layout/LinedList"/>
    <dgm:cxn modelId="{C9E8F535-4832-484B-AF67-4AF425529296}" type="presParOf" srcId="{89D810B2-AA4B-4BB6-B984-D5EA62892C10}" destId="{1C199F30-C26D-44BC-A359-E4BDA34D217A}" srcOrd="16" destOrd="0" presId="urn:microsoft.com/office/officeart/2008/layout/LinedList"/>
    <dgm:cxn modelId="{D10F67AD-3C5E-430C-A427-C760A53C92E8}" type="presParOf" srcId="{89D810B2-AA4B-4BB6-B984-D5EA62892C10}" destId="{8A344926-CB6B-4D8F-B93B-F223BEC84644}" srcOrd="17" destOrd="0" presId="urn:microsoft.com/office/officeart/2008/layout/LinedList"/>
    <dgm:cxn modelId="{251DF4F6-4991-4533-AA27-DD12A2B0D616}" type="presParOf" srcId="{8A344926-CB6B-4D8F-B93B-F223BEC84644}" destId="{FE12E104-A23D-4047-BED6-BE46342DF7CB}" srcOrd="0" destOrd="0" presId="urn:microsoft.com/office/officeart/2008/layout/LinedList"/>
    <dgm:cxn modelId="{5E5B989B-5F0B-4E80-B935-B37317B92EBF}" type="presParOf" srcId="{8A344926-CB6B-4D8F-B93B-F223BEC84644}" destId="{E19CEF71-82AB-4915-9327-575FD3F60DE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52733-B71F-4339-9937-A64892BA58FE}">
      <dsp:nvSpPr>
        <dsp:cNvPr id="0" name=""/>
        <dsp:cNvSpPr/>
      </dsp:nvSpPr>
      <dsp:spPr>
        <a:xfrm>
          <a:off x="0" y="1057"/>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BDD85-5818-47C8-8155-AC3BB43F985A}">
      <dsp:nvSpPr>
        <dsp:cNvPr id="0" name=""/>
        <dsp:cNvSpPr/>
      </dsp:nvSpPr>
      <dsp:spPr>
        <a:xfrm>
          <a:off x="0" y="1057"/>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kern="1200" dirty="0">
              <a:latin typeface="Times New Roman" panose="02020603050405020304" pitchFamily="18" charset="0"/>
              <a:cs typeface="Times New Roman" panose="02020603050405020304" pitchFamily="18" charset="0"/>
            </a:rPr>
            <a:t>Human Interaction with the Rock Cycle.</a:t>
          </a:r>
          <a:endParaRPr lang="en-US" sz="2400" kern="1200" dirty="0">
            <a:latin typeface="Times New Roman" panose="02020603050405020304" pitchFamily="18" charset="0"/>
            <a:cs typeface="Times New Roman" panose="02020603050405020304" pitchFamily="18" charset="0"/>
          </a:endParaRPr>
        </a:p>
      </dsp:txBody>
      <dsp:txXfrm>
        <a:off x="0" y="1057"/>
        <a:ext cx="6057207" cy="590276"/>
      </dsp:txXfrm>
    </dsp:sp>
    <dsp:sp modelId="{0FF85995-77F2-4004-AD70-9AE4E3C94EBB}">
      <dsp:nvSpPr>
        <dsp:cNvPr id="0" name=""/>
        <dsp:cNvSpPr/>
      </dsp:nvSpPr>
      <dsp:spPr>
        <a:xfrm>
          <a:off x="0" y="591333"/>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F51EAE-5FE1-432E-B375-7025D1771708}">
      <dsp:nvSpPr>
        <dsp:cNvPr id="0" name=""/>
        <dsp:cNvSpPr/>
      </dsp:nvSpPr>
      <dsp:spPr>
        <a:xfrm>
          <a:off x="0" y="591333"/>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kern="1200" dirty="0">
              <a:latin typeface="Times New Roman" panose="02020603050405020304" pitchFamily="18" charset="0"/>
              <a:cs typeface="Times New Roman" panose="02020603050405020304" pitchFamily="18" charset="0"/>
            </a:rPr>
            <a:t>Mining</a:t>
          </a:r>
          <a:r>
            <a:rPr lang="en-IE" sz="2000" b="1" kern="1200" dirty="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a:off x="0" y="591333"/>
        <a:ext cx="6057207" cy="590276"/>
      </dsp:txXfrm>
    </dsp:sp>
    <dsp:sp modelId="{0092ECCC-C8CD-4765-87A7-350298B0705E}">
      <dsp:nvSpPr>
        <dsp:cNvPr id="0" name=""/>
        <dsp:cNvSpPr/>
      </dsp:nvSpPr>
      <dsp:spPr>
        <a:xfrm>
          <a:off x="0" y="1181609"/>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B21E3-D273-4A45-A6B4-55790EF30E04}">
      <dsp:nvSpPr>
        <dsp:cNvPr id="0" name=""/>
        <dsp:cNvSpPr/>
      </dsp:nvSpPr>
      <dsp:spPr>
        <a:xfrm>
          <a:off x="0" y="1181609"/>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Define the following terms</a:t>
          </a:r>
          <a:endParaRPr lang="en-US" sz="2400" kern="1200" dirty="0">
            <a:latin typeface="Times New Roman" panose="02020603050405020304" pitchFamily="18" charset="0"/>
            <a:cs typeface="Times New Roman" panose="02020603050405020304" pitchFamily="18" charset="0"/>
          </a:endParaRPr>
        </a:p>
      </dsp:txBody>
      <dsp:txXfrm>
        <a:off x="0" y="1181609"/>
        <a:ext cx="6057207" cy="590276"/>
      </dsp:txXfrm>
    </dsp:sp>
    <dsp:sp modelId="{03DF5C31-A20E-457D-899D-F8E3A58DE1EC}">
      <dsp:nvSpPr>
        <dsp:cNvPr id="0" name=""/>
        <dsp:cNvSpPr/>
      </dsp:nvSpPr>
      <dsp:spPr>
        <a:xfrm>
          <a:off x="0" y="1771886"/>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2E4A2-60E5-4025-A84D-E808AE65E0EC}">
      <dsp:nvSpPr>
        <dsp:cNvPr id="0" name=""/>
        <dsp:cNvSpPr/>
      </dsp:nvSpPr>
      <dsp:spPr>
        <a:xfrm>
          <a:off x="0" y="1771886"/>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Mining – extraction of valuable material from the earth</a:t>
          </a:r>
          <a:endParaRPr lang="en-US" sz="2400" kern="1200" dirty="0">
            <a:latin typeface="Times New Roman" panose="02020603050405020304" pitchFamily="18" charset="0"/>
            <a:cs typeface="Times New Roman" panose="02020603050405020304" pitchFamily="18" charset="0"/>
          </a:endParaRPr>
        </a:p>
      </dsp:txBody>
      <dsp:txXfrm>
        <a:off x="0" y="1771886"/>
        <a:ext cx="6057207" cy="590276"/>
      </dsp:txXfrm>
    </dsp:sp>
    <dsp:sp modelId="{B4C7EB74-726D-4577-90B5-36C30F5F7589}">
      <dsp:nvSpPr>
        <dsp:cNvPr id="0" name=""/>
        <dsp:cNvSpPr/>
      </dsp:nvSpPr>
      <dsp:spPr>
        <a:xfrm>
          <a:off x="0" y="2362162"/>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2A126-E9B6-4BB2-A9FF-8602AFD151B6}">
      <dsp:nvSpPr>
        <dsp:cNvPr id="0" name=""/>
        <dsp:cNvSpPr/>
      </dsp:nvSpPr>
      <dsp:spPr>
        <a:xfrm>
          <a:off x="0" y="2362162"/>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Rock - a solid collection of minerals</a:t>
          </a:r>
          <a:endParaRPr lang="en-US" sz="2400" kern="1200" dirty="0">
            <a:latin typeface="Times New Roman" panose="02020603050405020304" pitchFamily="18" charset="0"/>
            <a:cs typeface="Times New Roman" panose="02020603050405020304" pitchFamily="18" charset="0"/>
          </a:endParaRPr>
        </a:p>
      </dsp:txBody>
      <dsp:txXfrm>
        <a:off x="0" y="2362162"/>
        <a:ext cx="6057207" cy="590276"/>
      </dsp:txXfrm>
    </dsp:sp>
    <dsp:sp modelId="{9B6FA91D-B46C-4B97-8DA9-B65F6C53A8EF}">
      <dsp:nvSpPr>
        <dsp:cNvPr id="0" name=""/>
        <dsp:cNvSpPr/>
      </dsp:nvSpPr>
      <dsp:spPr>
        <a:xfrm>
          <a:off x="0" y="2952438"/>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6B9B7-4634-4D49-8A1F-0EDB0623F1BF}">
      <dsp:nvSpPr>
        <dsp:cNvPr id="0" name=""/>
        <dsp:cNvSpPr/>
      </dsp:nvSpPr>
      <dsp:spPr>
        <a:xfrm>
          <a:off x="0" y="2952438"/>
          <a:ext cx="6051291" cy="998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Mineral -  a naturally occurring substance with distinctive chemical and physical properties, composition and atomic structure.</a:t>
          </a:r>
          <a:endParaRPr lang="en-US" sz="2400" kern="1200" dirty="0">
            <a:latin typeface="Times New Roman" panose="02020603050405020304" pitchFamily="18" charset="0"/>
            <a:cs typeface="Times New Roman" panose="02020603050405020304" pitchFamily="18" charset="0"/>
          </a:endParaRPr>
        </a:p>
      </dsp:txBody>
      <dsp:txXfrm>
        <a:off x="0" y="2952438"/>
        <a:ext cx="6051291" cy="998209"/>
      </dsp:txXfrm>
    </dsp:sp>
    <dsp:sp modelId="{1F4421B6-31AF-48E5-89D5-19700C1FE99B}">
      <dsp:nvSpPr>
        <dsp:cNvPr id="0" name=""/>
        <dsp:cNvSpPr/>
      </dsp:nvSpPr>
      <dsp:spPr>
        <a:xfrm>
          <a:off x="0" y="3950647"/>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7E5B2-670B-4861-BD78-4FF986E3BC48}">
      <dsp:nvSpPr>
        <dsp:cNvPr id="0" name=""/>
        <dsp:cNvSpPr/>
      </dsp:nvSpPr>
      <dsp:spPr>
        <a:xfrm>
          <a:off x="0" y="3950647"/>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Metal – iron, copper, zinc, lithium, aluminium</a:t>
          </a:r>
          <a:endParaRPr lang="en-US" sz="2400" kern="1200" dirty="0">
            <a:latin typeface="Times New Roman" panose="02020603050405020304" pitchFamily="18" charset="0"/>
            <a:cs typeface="Times New Roman" panose="02020603050405020304" pitchFamily="18" charset="0"/>
          </a:endParaRPr>
        </a:p>
      </dsp:txBody>
      <dsp:txXfrm>
        <a:off x="0" y="3950647"/>
        <a:ext cx="6057207" cy="590276"/>
      </dsp:txXfrm>
    </dsp:sp>
    <dsp:sp modelId="{B979473D-8B29-4DB9-8925-968414F86B1C}">
      <dsp:nvSpPr>
        <dsp:cNvPr id="0" name=""/>
        <dsp:cNvSpPr/>
      </dsp:nvSpPr>
      <dsp:spPr>
        <a:xfrm>
          <a:off x="0" y="4540924"/>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08977-37F4-45BC-85EF-372BCCDFE8ED}">
      <dsp:nvSpPr>
        <dsp:cNvPr id="0" name=""/>
        <dsp:cNvSpPr/>
      </dsp:nvSpPr>
      <dsp:spPr>
        <a:xfrm>
          <a:off x="0" y="4540924"/>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Ore – rock which contains valuable minerals</a:t>
          </a:r>
          <a:endParaRPr lang="en-US" sz="2400" kern="1200" dirty="0">
            <a:latin typeface="Times New Roman" panose="02020603050405020304" pitchFamily="18" charset="0"/>
            <a:cs typeface="Times New Roman" panose="02020603050405020304" pitchFamily="18" charset="0"/>
          </a:endParaRPr>
        </a:p>
      </dsp:txBody>
      <dsp:txXfrm>
        <a:off x="0" y="4540924"/>
        <a:ext cx="6057207" cy="590276"/>
      </dsp:txXfrm>
    </dsp:sp>
    <dsp:sp modelId="{1C199F30-C26D-44BC-A359-E4BDA34D217A}">
      <dsp:nvSpPr>
        <dsp:cNvPr id="0" name=""/>
        <dsp:cNvSpPr/>
      </dsp:nvSpPr>
      <dsp:spPr>
        <a:xfrm>
          <a:off x="0" y="5131200"/>
          <a:ext cx="6057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2E104-A23D-4047-BED6-BE46342DF7CB}">
      <dsp:nvSpPr>
        <dsp:cNvPr id="0" name=""/>
        <dsp:cNvSpPr/>
      </dsp:nvSpPr>
      <dsp:spPr>
        <a:xfrm>
          <a:off x="0" y="5131200"/>
          <a:ext cx="6057207" cy="59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latin typeface="Times New Roman" panose="02020603050405020304" pitchFamily="18" charset="0"/>
              <a:cs typeface="Times New Roman" panose="02020603050405020304" pitchFamily="18" charset="0"/>
            </a:rPr>
            <a:t>Raw Material – input for manufacturing</a:t>
          </a:r>
          <a:endParaRPr lang="en-US" sz="2400" kern="1200" dirty="0">
            <a:latin typeface="Times New Roman" panose="02020603050405020304" pitchFamily="18" charset="0"/>
            <a:cs typeface="Times New Roman" panose="02020603050405020304" pitchFamily="18" charset="0"/>
          </a:endParaRPr>
        </a:p>
      </dsp:txBody>
      <dsp:txXfrm>
        <a:off x="0" y="5131200"/>
        <a:ext cx="6057207" cy="5902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A0BB-3C1D-A1C3-E91C-42FB1C161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510EEC3-FAA9-52D7-7DA2-039607792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9B9159F-3360-C70D-6561-903E9BA441C0}"/>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5" name="Footer Placeholder 4">
            <a:extLst>
              <a:ext uri="{FF2B5EF4-FFF2-40B4-BE49-F238E27FC236}">
                <a16:creationId xmlns:a16="http://schemas.microsoft.com/office/drawing/2014/main" id="{E96BD251-3C0B-596F-3C1B-6FE23E77DF7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35FC3F9-33EC-41A8-83CE-14C310FF179C}"/>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201179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4417-1D19-90B7-2C27-D33AD48D2CA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16D20CD-29AB-4E29-E4E1-14E8A6DA18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C23B7-3C70-E846-9E5F-F4AF0BD689FE}"/>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5" name="Footer Placeholder 4">
            <a:extLst>
              <a:ext uri="{FF2B5EF4-FFF2-40B4-BE49-F238E27FC236}">
                <a16:creationId xmlns:a16="http://schemas.microsoft.com/office/drawing/2014/main" id="{19300D0F-DA4D-1580-0A6B-4164A86797E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C8ECDD7-60C1-04D9-41D3-F1E674867BBC}"/>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276837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B8929-F3FB-487A-9339-9BA3C5F86C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6EE34C2-F4D6-F76D-1B17-F63655BE4A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59A38B8-3835-2936-8708-0CCE89232AA2}"/>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5" name="Footer Placeholder 4">
            <a:extLst>
              <a:ext uri="{FF2B5EF4-FFF2-40B4-BE49-F238E27FC236}">
                <a16:creationId xmlns:a16="http://schemas.microsoft.com/office/drawing/2014/main" id="{56166533-E5E4-3509-900C-9B04A6F5EB8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0A2A036-668E-DA43-C465-C0E9B05E5ED6}"/>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326489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5849-8C6B-1DFF-1174-54B8B331BD3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36A9C35-5F1C-F2D2-B3F7-D7EA7B5AF3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B0C4BDE-38D0-6B83-0B5B-F0B77F156B11}"/>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5" name="Footer Placeholder 4">
            <a:extLst>
              <a:ext uri="{FF2B5EF4-FFF2-40B4-BE49-F238E27FC236}">
                <a16:creationId xmlns:a16="http://schemas.microsoft.com/office/drawing/2014/main" id="{8AE05895-B4CE-0BA7-49EA-30994604857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4CEB357-96B6-2B3C-DE8F-6EA1EA07C1AD}"/>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228417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A377-C046-DF6E-2392-41B293F8F9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FB1BD03-1DC4-D612-064B-D47D2F1E69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24711E-3B49-F455-745E-55CF4D9A583E}"/>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5" name="Footer Placeholder 4">
            <a:extLst>
              <a:ext uri="{FF2B5EF4-FFF2-40B4-BE49-F238E27FC236}">
                <a16:creationId xmlns:a16="http://schemas.microsoft.com/office/drawing/2014/main" id="{DAAE969E-6527-5968-7ADC-46E5FDE60D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004D2C9-BF43-7E19-AD1B-AC418F576A80}"/>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133906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14AD-DC99-FA65-3193-F86E198761C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A5339CE-9C68-5E78-B19A-3D01E147B6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3853675-4E5F-6157-7403-3B2624614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C6B3B09-9557-A087-0226-24DBFBB0761B}"/>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6" name="Footer Placeholder 5">
            <a:extLst>
              <a:ext uri="{FF2B5EF4-FFF2-40B4-BE49-F238E27FC236}">
                <a16:creationId xmlns:a16="http://schemas.microsoft.com/office/drawing/2014/main" id="{D2DF69AD-AD39-E91D-1E00-832D0E273E9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6D37A33-8A17-B950-C2A9-9CEE817AB109}"/>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403091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2116-7D30-096A-A40F-3CD11798FA8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F7F7828-F402-7EF3-86FE-2968D623A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7FC58C-F345-AA84-53EB-E063CFF83A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99FF847-934C-8157-92F0-FCF00FBB33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75049-4104-D9AF-2F7F-D93958FCD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776A5E9-E308-31A2-C3CD-5E878E934635}"/>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8" name="Footer Placeholder 7">
            <a:extLst>
              <a:ext uri="{FF2B5EF4-FFF2-40B4-BE49-F238E27FC236}">
                <a16:creationId xmlns:a16="http://schemas.microsoft.com/office/drawing/2014/main" id="{78AE1F7D-BEEF-FBC9-CC67-73DAF9ABBD4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9915D01-86EB-0935-743A-B9FFB0DBD553}"/>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3724559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C661-8A3B-A175-A6BB-78D3B013CCF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AA0A9A2-089E-5073-65A7-9B66DE4BF687}"/>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4" name="Footer Placeholder 3">
            <a:extLst>
              <a:ext uri="{FF2B5EF4-FFF2-40B4-BE49-F238E27FC236}">
                <a16:creationId xmlns:a16="http://schemas.microsoft.com/office/drawing/2014/main" id="{02884518-5435-04ED-3A43-43AD76C5B8E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92BD84D-CB02-6EB0-2C12-AE46484F75D0}"/>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254689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6A05F5-BFD6-FFD5-FA04-E6E0C4D2B226}"/>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3" name="Footer Placeholder 2">
            <a:extLst>
              <a:ext uri="{FF2B5EF4-FFF2-40B4-BE49-F238E27FC236}">
                <a16:creationId xmlns:a16="http://schemas.microsoft.com/office/drawing/2014/main" id="{61C40A01-4EE3-3600-B199-7D9668C85A01}"/>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4F7C058-6660-0E63-7EFF-CACFF0A545BF}"/>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382563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1666-2505-EB3C-71A9-EEF5670E7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738EEBC-49ED-17D9-9FA3-55E1325AB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97F2958-918A-AD57-4155-5509E1B6A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286CB-7209-4497-3B44-0D1629769A2F}"/>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6" name="Footer Placeholder 5">
            <a:extLst>
              <a:ext uri="{FF2B5EF4-FFF2-40B4-BE49-F238E27FC236}">
                <a16:creationId xmlns:a16="http://schemas.microsoft.com/office/drawing/2014/main" id="{37A2E166-8D03-AFB7-8209-15C9838DD67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261B386-B777-213D-5251-6BBDC288D1C9}"/>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403826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F861-D3BA-8ABC-EB70-4712A04D1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AF7D75B-1D9C-46E2-FB5D-FD7F9C8E6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D12E63F-77CD-16A3-DF74-F115B55DB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915394-42E7-9402-91F1-39EC922BF527}"/>
              </a:ext>
            </a:extLst>
          </p:cNvPr>
          <p:cNvSpPr>
            <a:spLocks noGrp="1"/>
          </p:cNvSpPr>
          <p:nvPr>
            <p:ph type="dt" sz="half" idx="10"/>
          </p:nvPr>
        </p:nvSpPr>
        <p:spPr/>
        <p:txBody>
          <a:bodyPr/>
          <a:lstStyle/>
          <a:p>
            <a:fld id="{CF2BC885-03EA-46F3-9B8C-30F24777E042}" type="datetimeFigureOut">
              <a:rPr lang="en-IE" smtClean="0"/>
              <a:t>02/12/2022</a:t>
            </a:fld>
            <a:endParaRPr lang="en-IE"/>
          </a:p>
        </p:txBody>
      </p:sp>
      <p:sp>
        <p:nvSpPr>
          <p:cNvPr id="6" name="Footer Placeholder 5">
            <a:extLst>
              <a:ext uri="{FF2B5EF4-FFF2-40B4-BE49-F238E27FC236}">
                <a16:creationId xmlns:a16="http://schemas.microsoft.com/office/drawing/2014/main" id="{54CE0BC2-6D6C-2EEE-2F2A-F90ED7E9EDE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08852BE-C563-02F7-258E-EB320CE0A607}"/>
              </a:ext>
            </a:extLst>
          </p:cNvPr>
          <p:cNvSpPr>
            <a:spLocks noGrp="1"/>
          </p:cNvSpPr>
          <p:nvPr>
            <p:ph type="sldNum" sz="quarter" idx="12"/>
          </p:nvPr>
        </p:nvSpPr>
        <p:spPr/>
        <p:txBody>
          <a:bodyPr/>
          <a:lstStyle/>
          <a:p>
            <a:fld id="{3D002A44-D613-43B1-B589-3B0A08919483}" type="slidenum">
              <a:rPr lang="en-IE" smtClean="0"/>
              <a:t>‹#›</a:t>
            </a:fld>
            <a:endParaRPr lang="en-IE"/>
          </a:p>
        </p:txBody>
      </p:sp>
    </p:spTree>
    <p:extLst>
      <p:ext uri="{BB962C8B-B14F-4D97-AF65-F5344CB8AC3E}">
        <p14:creationId xmlns:p14="http://schemas.microsoft.com/office/powerpoint/2010/main" val="218792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E8FCB-67F0-989E-3432-C99039936D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E8B7E31-B092-1377-9DBC-B353687D1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15FF58A-14F8-82B4-05EA-D424423ED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C885-03EA-46F3-9B8C-30F24777E042}" type="datetimeFigureOut">
              <a:rPr lang="en-IE" smtClean="0"/>
              <a:t>02/12/2022</a:t>
            </a:fld>
            <a:endParaRPr lang="en-IE"/>
          </a:p>
        </p:txBody>
      </p:sp>
      <p:sp>
        <p:nvSpPr>
          <p:cNvPr id="5" name="Footer Placeholder 4">
            <a:extLst>
              <a:ext uri="{FF2B5EF4-FFF2-40B4-BE49-F238E27FC236}">
                <a16:creationId xmlns:a16="http://schemas.microsoft.com/office/drawing/2014/main" id="{BA1B5F71-EE75-3FEC-93CF-5E459DBAA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78EA0C0-4A8F-FAF8-41E3-02A7DF49A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02A44-D613-43B1-B589-3B0A08919483}" type="slidenum">
              <a:rPr lang="en-IE" smtClean="0"/>
              <a:t>‹#›</a:t>
            </a:fld>
            <a:endParaRPr lang="en-IE"/>
          </a:p>
        </p:txBody>
      </p:sp>
    </p:spTree>
    <p:extLst>
      <p:ext uri="{BB962C8B-B14F-4D97-AF65-F5344CB8AC3E}">
        <p14:creationId xmlns:p14="http://schemas.microsoft.com/office/powerpoint/2010/main" val="306728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S4jsrqxl11A&amp;list=PLR_AkCK1aBhlk-IeTvpzDtjrpmB6s_phO&amp;index=6"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Content Placeholder 2">
            <a:extLst>
              <a:ext uri="{FF2B5EF4-FFF2-40B4-BE49-F238E27FC236}">
                <a16:creationId xmlns:a16="http://schemas.microsoft.com/office/drawing/2014/main" id="{AE7BD04A-5325-7410-D17C-5335035CC8E2}"/>
              </a:ext>
            </a:extLst>
          </p:cNvPr>
          <p:cNvGraphicFramePr>
            <a:graphicFrameLocks noGrp="1"/>
          </p:cNvGraphicFramePr>
          <p:nvPr>
            <p:ph sz="half" idx="1"/>
            <p:extLst>
              <p:ext uri="{D42A27DB-BD31-4B8C-83A1-F6EECF244321}">
                <p14:modId xmlns:p14="http://schemas.microsoft.com/office/powerpoint/2010/main" val="2868112076"/>
              </p:ext>
            </p:extLst>
          </p:nvPr>
        </p:nvGraphicFramePr>
        <p:xfrm>
          <a:off x="1185948" y="454429"/>
          <a:ext cx="6057207" cy="572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artoon figure of miner at work vector clip art | Free SVG">
            <a:extLst>
              <a:ext uri="{FF2B5EF4-FFF2-40B4-BE49-F238E27FC236}">
                <a16:creationId xmlns:a16="http://schemas.microsoft.com/office/drawing/2014/main" id="{3C934843-B3BD-5DD5-4654-A301CE1857A5}"/>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840662" y="1315777"/>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82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916FF8-367B-84BB-9F63-FF7E922679D2}"/>
              </a:ext>
            </a:extLst>
          </p:cNvPr>
          <p:cNvSpPr>
            <a:spLocks noGrp="1"/>
          </p:cNvSpPr>
          <p:nvPr>
            <p:ph sz="half" idx="1"/>
          </p:nvPr>
        </p:nvSpPr>
        <p:spPr/>
        <p:txBody>
          <a:bodyPr/>
          <a:lstStyle/>
          <a:p>
            <a:r>
              <a:rPr lang="en-IE" sz="2000" dirty="0">
                <a:latin typeface="Times New Roman" panose="02020603050405020304" pitchFamily="18" charset="0"/>
                <a:cs typeface="Times New Roman" panose="02020603050405020304" pitchFamily="18" charset="0"/>
              </a:rPr>
              <a:t>From that activity – create a list of perceptions using the guidelines of Advantages and Disadvantage.</a:t>
            </a:r>
          </a:p>
          <a:p>
            <a:endParaRPr lang="en-IE" sz="2000" dirty="0">
              <a:latin typeface="Times New Roman" panose="02020603050405020304" pitchFamily="18" charset="0"/>
              <a:cs typeface="Times New Roman" panose="02020603050405020304" pitchFamily="18" charset="0"/>
            </a:endParaRPr>
          </a:p>
          <a:p>
            <a:r>
              <a:rPr lang="en-IE" sz="2000" dirty="0">
                <a:latin typeface="Times New Roman" panose="02020603050405020304" pitchFamily="18" charset="0"/>
                <a:cs typeface="Times New Roman" panose="02020603050405020304" pitchFamily="18" charset="0"/>
              </a:rPr>
              <a:t>Use headings of Economic, Social and Environmental.</a:t>
            </a:r>
          </a:p>
          <a:p>
            <a:endParaRPr lang="en-IE" dirty="0"/>
          </a:p>
          <a:p>
            <a:pPr marL="0" indent="0">
              <a:buNone/>
            </a:pPr>
            <a:endParaRPr lang="en-IE" dirty="0"/>
          </a:p>
        </p:txBody>
      </p:sp>
      <p:pic>
        <p:nvPicPr>
          <p:cNvPr id="6" name="Content Placeholder 5" descr="Diagram, engineering drawing">
            <a:extLst>
              <a:ext uri="{FF2B5EF4-FFF2-40B4-BE49-F238E27FC236}">
                <a16:creationId xmlns:a16="http://schemas.microsoft.com/office/drawing/2014/main" id="{54209724-BC6C-BB16-311E-89A8F40F6C7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605"/>
            <a:ext cx="5181600" cy="3885377"/>
          </a:xfrm>
        </p:spPr>
      </p:pic>
    </p:spTree>
    <p:extLst>
      <p:ext uri="{BB962C8B-B14F-4D97-AF65-F5344CB8AC3E}">
        <p14:creationId xmlns:p14="http://schemas.microsoft.com/office/powerpoint/2010/main" val="241109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8BA081-DF85-2908-B608-6FF480F8164F}"/>
              </a:ext>
            </a:extLst>
          </p:cNvPr>
          <p:cNvSpPr>
            <a:spLocks noGrp="1"/>
          </p:cNvSpPr>
          <p:nvPr>
            <p:ph sz="half" idx="1"/>
          </p:nvPr>
        </p:nvSpPr>
        <p:spPr/>
        <p:txBody>
          <a:bodyPr/>
          <a:lstStyle/>
          <a:p>
            <a:r>
              <a:rPr lang="en-IE" sz="1800" dirty="0">
                <a:latin typeface="Times New Roman" panose="02020603050405020304" pitchFamily="18" charset="0"/>
                <a:cs typeface="Times New Roman" panose="02020603050405020304" pitchFamily="18" charset="0"/>
              </a:rPr>
              <a:t>Concept of Sustainable Development.</a:t>
            </a:r>
          </a:p>
          <a:p>
            <a:endParaRPr lang="en-IE" sz="1800" dirty="0">
              <a:latin typeface="Times New Roman" panose="02020603050405020304" pitchFamily="18" charset="0"/>
              <a:cs typeface="Times New Roman" panose="02020603050405020304" pitchFamily="18" charset="0"/>
            </a:endParaRPr>
          </a:p>
          <a:p>
            <a:endParaRPr lang="en-IE" sz="1800" dirty="0">
              <a:latin typeface="Times New Roman" panose="02020603050405020304" pitchFamily="18" charset="0"/>
              <a:cs typeface="Times New Roman" panose="02020603050405020304" pitchFamily="18" charset="0"/>
            </a:endParaRPr>
          </a:p>
          <a:p>
            <a:r>
              <a:rPr lang="en-IE" sz="1800" i="1" dirty="0">
                <a:latin typeface="Times New Roman" panose="02020603050405020304" pitchFamily="18" charset="0"/>
                <a:cs typeface="Times New Roman" panose="02020603050405020304" pitchFamily="18" charset="0"/>
              </a:rPr>
              <a:t>“Development which meets the needs of current generations without compromising the ability of future generations to meet their own needs”</a:t>
            </a:r>
          </a:p>
          <a:p>
            <a:r>
              <a:rPr lang="en-IE" sz="1800" dirty="0" err="1">
                <a:latin typeface="Times New Roman" panose="02020603050405020304" pitchFamily="18" charset="0"/>
                <a:cs typeface="Times New Roman" panose="02020603050405020304" pitchFamily="18" charset="0"/>
              </a:rPr>
              <a:t>Bruntland</a:t>
            </a:r>
            <a:r>
              <a:rPr lang="en-IE" sz="1800" dirty="0">
                <a:latin typeface="Times New Roman" panose="02020603050405020304" pitchFamily="18" charset="0"/>
                <a:cs typeface="Times New Roman" panose="02020603050405020304" pitchFamily="18" charset="0"/>
              </a:rPr>
              <a:t> Commission 1987.</a:t>
            </a:r>
          </a:p>
          <a:p>
            <a:endParaRPr lang="en-IE" dirty="0"/>
          </a:p>
        </p:txBody>
      </p:sp>
      <p:pic>
        <p:nvPicPr>
          <p:cNvPr id="2050" name="Picture 2" descr="Sustainable development">
            <a:extLst>
              <a:ext uri="{FF2B5EF4-FFF2-40B4-BE49-F238E27FC236}">
                <a16:creationId xmlns:a16="http://schemas.microsoft.com/office/drawing/2014/main" id="{6940A385-9BAD-67E8-406E-C76EBA44B3D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461655"/>
            <a:ext cx="5022271" cy="4551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28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DFF9A-BCF6-FEF9-0B51-0DB32DF20CC2}"/>
              </a:ext>
            </a:extLst>
          </p:cNvPr>
          <p:cNvSpPr>
            <a:spLocks noGrp="1"/>
          </p:cNvSpPr>
          <p:nvPr>
            <p:ph sz="half" idx="1"/>
          </p:nvPr>
        </p:nvSpPr>
        <p:spPr/>
        <p:txBody>
          <a:bodyPr/>
          <a:lstStyle/>
          <a:p>
            <a:r>
              <a:rPr lang="en-IE" sz="1800" dirty="0">
                <a:latin typeface="Times New Roman" panose="02020603050405020304" pitchFamily="18" charset="0"/>
                <a:cs typeface="Times New Roman" panose="02020603050405020304" pitchFamily="18" charset="0"/>
              </a:rPr>
              <a:t>Sustainable Mining – resource extraction undertaken in a manner which seeks to improve social, economic and environmental outcomes.</a:t>
            </a:r>
          </a:p>
          <a:p>
            <a:endParaRPr lang="en-IE" sz="1800" dirty="0">
              <a:latin typeface="Times New Roman" panose="02020603050405020304" pitchFamily="18" charset="0"/>
              <a:cs typeface="Times New Roman" panose="02020603050405020304" pitchFamily="18" charset="0"/>
            </a:endParaRPr>
          </a:p>
          <a:p>
            <a:r>
              <a:rPr lang="en-IE" sz="1800" dirty="0">
                <a:latin typeface="Times New Roman" panose="02020603050405020304" pitchFamily="18" charset="0"/>
                <a:cs typeface="Times New Roman" panose="02020603050405020304" pitchFamily="18" charset="0"/>
              </a:rPr>
              <a:t>“</a:t>
            </a:r>
            <a:r>
              <a:rPr lang="en-IE" sz="1800" i="1" dirty="0">
                <a:latin typeface="Times New Roman" panose="02020603050405020304" pitchFamily="18" charset="0"/>
                <a:cs typeface="Times New Roman" panose="02020603050405020304" pitchFamily="18" charset="0"/>
              </a:rPr>
              <a:t>Before you run in you must plan how you will walk out”</a:t>
            </a:r>
          </a:p>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Overall sustainable mining is possible if efforts are made to enhance the benefits of mining activity and to the reduce or mitigate negative impacts.</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Involvement of the local community in the process allows companies a </a:t>
            </a:r>
            <a:r>
              <a:rPr lang="en-IE" sz="1800" i="1" dirty="0">
                <a:effectLst/>
                <a:latin typeface="Times New Roman" panose="02020603050405020304" pitchFamily="18" charset="0"/>
                <a:ea typeface="Calibri" panose="020F0502020204030204" pitchFamily="34" charset="0"/>
                <a:cs typeface="Times New Roman" panose="02020603050405020304" pitchFamily="18" charset="0"/>
              </a:rPr>
              <a:t>“social licence to operate”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IE" dirty="0"/>
          </a:p>
        </p:txBody>
      </p:sp>
      <p:pic>
        <p:nvPicPr>
          <p:cNvPr id="5" name="Content Placeholder 4" descr="A picture containing diagram&#10;&#10;Description automatically generated">
            <a:extLst>
              <a:ext uri="{FF2B5EF4-FFF2-40B4-BE49-F238E27FC236}">
                <a16:creationId xmlns:a16="http://schemas.microsoft.com/office/drawing/2014/main" id="{E17C93B6-05FD-FA6E-B581-9C0E71BFDEB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30026" y="1825625"/>
            <a:ext cx="5065947" cy="4351338"/>
          </a:xfrm>
          <a:prstGeom prst="rect">
            <a:avLst/>
          </a:prstGeom>
        </p:spPr>
      </p:pic>
    </p:spTree>
    <p:extLst>
      <p:ext uri="{BB962C8B-B14F-4D97-AF65-F5344CB8AC3E}">
        <p14:creationId xmlns:p14="http://schemas.microsoft.com/office/powerpoint/2010/main" val="2090753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E2EF7-8409-5B54-FA33-740515F20E2F}"/>
              </a:ext>
            </a:extLst>
          </p:cNvPr>
          <p:cNvSpPr>
            <a:spLocks noGrp="1"/>
          </p:cNvSpPr>
          <p:nvPr>
            <p:ph sz="half" idx="1"/>
          </p:nvPr>
        </p:nvSpPr>
        <p:spPr/>
        <p:txBody>
          <a:bodyPr/>
          <a:lstStyle/>
          <a:p>
            <a:r>
              <a:rPr lang="en-IE" dirty="0"/>
              <a:t>Life Cycle of Mining</a:t>
            </a:r>
          </a:p>
          <a:p>
            <a:r>
              <a:rPr lang="en-IE" dirty="0"/>
              <a:t>Finite resource</a:t>
            </a:r>
          </a:p>
          <a:p>
            <a:r>
              <a:rPr lang="en-IE" dirty="0"/>
              <a:t>Resource depletion</a:t>
            </a:r>
          </a:p>
          <a:p>
            <a:r>
              <a:rPr lang="en-IE" dirty="0"/>
              <a:t>Limited lifespan</a:t>
            </a:r>
          </a:p>
          <a:p>
            <a:r>
              <a:rPr lang="en-IE" dirty="0"/>
              <a:t>Eventual closure</a:t>
            </a:r>
          </a:p>
          <a:p>
            <a:r>
              <a:rPr lang="en-IE" dirty="0"/>
              <a:t>Post-mining land use</a:t>
            </a:r>
          </a:p>
        </p:txBody>
      </p:sp>
      <p:pic>
        <p:nvPicPr>
          <p:cNvPr id="2" name="Picture 2">
            <a:extLst>
              <a:ext uri="{FF2B5EF4-FFF2-40B4-BE49-F238E27FC236}">
                <a16:creationId xmlns:a16="http://schemas.microsoft.com/office/drawing/2014/main" id="{61A0A042-BD04-5642-E718-7375760FE5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12132" y="1524000"/>
            <a:ext cx="4649584" cy="441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43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82610E-DD2C-982A-1E42-75FBB00AB955}"/>
              </a:ext>
            </a:extLst>
          </p:cNvPr>
          <p:cNvSpPr>
            <a:spLocks noGrp="1"/>
          </p:cNvSpPr>
          <p:nvPr>
            <p:ph sz="half" idx="1"/>
          </p:nvPr>
        </p:nvSpPr>
        <p:spPr>
          <a:xfrm>
            <a:off x="838200" y="918138"/>
            <a:ext cx="5181600" cy="5258825"/>
          </a:xfrm>
        </p:spPr>
        <p:txBody>
          <a:bodyPr/>
          <a:lstStyle/>
          <a:p>
            <a:r>
              <a:rPr lang="en-IE" sz="1800" b="1" dirty="0">
                <a:latin typeface="Times New Roman" panose="02020603050405020304" pitchFamily="18" charset="0"/>
                <a:cs typeface="Times New Roman" panose="02020603050405020304" pitchFamily="18" charset="0"/>
              </a:rPr>
              <a:t>History of Mining In Ireland</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Ireland has a rich history with respect to mining and mineral exploration, dating back to the Bronze Age (2000 BC). </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However, mining did not begin to flourish until the late 18th and 19th centuries, with the South East of the country associated with Copper, Iron in the East, lead and silver in the Midlands and Gold in Wicklow.  </a:t>
            </a:r>
          </a:p>
          <a:p>
            <a:r>
              <a:rPr lang="en-IE" sz="1800" dirty="0">
                <a:latin typeface="Times New Roman" panose="02020603050405020304" pitchFamily="18" charset="0"/>
                <a:ea typeface="Calibri" panose="020F0502020204030204" pitchFamily="34" charset="0"/>
                <a:cs typeface="Times New Roman" panose="02020603050405020304" pitchFamily="18" charset="0"/>
              </a:rPr>
              <a:t>Today mining is a relatively</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small but important part of the Irish economy. </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Despite this long history, awareness remains low regarding the importance of mining raw materials to society, the potential for Ireland to expand mining activities and the social and economic benefits of sustainable mining.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3076" name="Picture 4">
            <a:extLst>
              <a:ext uri="{FF2B5EF4-FFF2-40B4-BE49-F238E27FC236}">
                <a16:creationId xmlns:a16="http://schemas.microsoft.com/office/drawing/2014/main" id="{B49FCEFA-7F46-E9C5-EC05-9F054F24795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84380" y="852256"/>
            <a:ext cx="4154749" cy="525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646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FFFBD-69FE-6ED4-134E-55A8FAD831CD}"/>
              </a:ext>
            </a:extLst>
          </p:cNvPr>
          <p:cNvSpPr>
            <a:spLocks noGrp="1"/>
          </p:cNvSpPr>
          <p:nvPr>
            <p:ph sz="half" idx="1"/>
          </p:nvPr>
        </p:nvSpPr>
        <p:spPr/>
        <p:txBody>
          <a:bodyPr>
            <a:normAutofit/>
          </a:bodyPr>
          <a:lstStyle/>
          <a:p>
            <a:r>
              <a:rPr lang="en-IE" sz="1900" b="1" dirty="0">
                <a:latin typeface="Times New Roman" panose="02020603050405020304" pitchFamily="18" charset="0"/>
                <a:cs typeface="Times New Roman" panose="02020603050405020304" pitchFamily="18" charset="0"/>
              </a:rPr>
              <a:t>Advantages of Ireland for the Mining Industry</a:t>
            </a:r>
          </a:p>
          <a:p>
            <a:r>
              <a:rPr lang="en-IE" sz="1900" dirty="0">
                <a:latin typeface="Times New Roman" panose="02020603050405020304" pitchFamily="18" charset="0"/>
                <a:cs typeface="Times New Roman" panose="02020603050405020304" pitchFamily="18" charset="0"/>
              </a:rPr>
              <a:t>Geological resources (long history of exploration, good scientific knowledge of resources)</a:t>
            </a:r>
          </a:p>
          <a:p>
            <a:r>
              <a:rPr lang="en-IE" sz="1900" dirty="0">
                <a:latin typeface="Times New Roman" panose="02020603050405020304" pitchFamily="18" charset="0"/>
                <a:cs typeface="Times New Roman" panose="02020603050405020304" pitchFamily="18" charset="0"/>
              </a:rPr>
              <a:t>Transport links (road, rail, ports)</a:t>
            </a:r>
          </a:p>
          <a:p>
            <a:r>
              <a:rPr lang="en-IE" sz="1900" dirty="0">
                <a:latin typeface="Times New Roman" panose="02020603050405020304" pitchFamily="18" charset="0"/>
                <a:cs typeface="Times New Roman" panose="02020603050405020304" pitchFamily="18" charset="0"/>
              </a:rPr>
              <a:t>Telecommunications </a:t>
            </a:r>
          </a:p>
          <a:p>
            <a:r>
              <a:rPr lang="en-IE" sz="1900" dirty="0">
                <a:latin typeface="Times New Roman" panose="02020603050405020304" pitchFamily="18" charset="0"/>
                <a:cs typeface="Times New Roman" panose="02020603050405020304" pitchFamily="18" charset="0"/>
              </a:rPr>
              <a:t>Pro-active govt policy (tax incentives)</a:t>
            </a:r>
          </a:p>
          <a:p>
            <a:r>
              <a:rPr lang="en-IE" sz="1900" dirty="0">
                <a:latin typeface="Times New Roman" panose="02020603050405020304" pitchFamily="18" charset="0"/>
                <a:cs typeface="Times New Roman" panose="02020603050405020304" pitchFamily="18" charset="0"/>
              </a:rPr>
              <a:t>Technical expertise and labour supply (young, educated, flexible workforce)</a:t>
            </a:r>
          </a:p>
          <a:p>
            <a:r>
              <a:rPr lang="en-IE" sz="1900" dirty="0">
                <a:latin typeface="Times New Roman" panose="02020603050405020304" pitchFamily="18" charset="0"/>
                <a:cs typeface="Times New Roman" panose="02020603050405020304" pitchFamily="18" charset="0"/>
              </a:rPr>
              <a:t>Stable economy (investment opportunities)</a:t>
            </a:r>
          </a:p>
          <a:p>
            <a:r>
              <a:rPr lang="en-IE" sz="1900" dirty="0">
                <a:latin typeface="Times New Roman" panose="02020603050405020304" pitchFamily="18" charset="0"/>
                <a:cs typeface="Times New Roman" panose="02020603050405020304" pitchFamily="18" charset="0"/>
              </a:rPr>
              <a:t>Democratic system (stability)</a:t>
            </a:r>
          </a:p>
          <a:p>
            <a:endParaRPr lang="en-IE" dirty="0"/>
          </a:p>
        </p:txBody>
      </p:sp>
      <p:pic>
        <p:nvPicPr>
          <p:cNvPr id="1026" name="Picture 2">
            <a:extLst>
              <a:ext uri="{FF2B5EF4-FFF2-40B4-BE49-F238E27FC236}">
                <a16:creationId xmlns:a16="http://schemas.microsoft.com/office/drawing/2014/main" id="{1E117BCB-5BC0-C6A9-5696-390276ED94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91106"/>
            <a:ext cx="5181600" cy="422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14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AE394C-6E57-5224-00BB-013A91D31911}"/>
              </a:ext>
            </a:extLst>
          </p:cNvPr>
          <p:cNvSpPr>
            <a:spLocks noGrp="1"/>
          </p:cNvSpPr>
          <p:nvPr>
            <p:ph sz="half" idx="1"/>
          </p:nvPr>
        </p:nvSpPr>
        <p:spPr>
          <a:xfrm>
            <a:off x="838200" y="1257993"/>
            <a:ext cx="5728855" cy="4948843"/>
          </a:xfrm>
        </p:spPr>
        <p:txBody>
          <a:bodyPr>
            <a:normAutofit/>
          </a:bodyPr>
          <a:lstStyle/>
          <a:p>
            <a:r>
              <a:rPr lang="en-IE" sz="2000" b="1" dirty="0">
                <a:latin typeface="Times New Roman" panose="02020603050405020304" pitchFamily="18" charset="0"/>
                <a:cs typeface="Times New Roman" panose="02020603050405020304" pitchFamily="18" charset="0"/>
              </a:rPr>
              <a:t>Economic Benefits of Mining to Ireland.</a:t>
            </a:r>
          </a:p>
          <a:p>
            <a:r>
              <a:rPr lang="en-IE" sz="2000" dirty="0">
                <a:latin typeface="Times New Roman" panose="02020603050405020304" pitchFamily="18" charset="0"/>
                <a:cs typeface="Times New Roman" panose="02020603050405020304" pitchFamily="18" charset="0"/>
              </a:rPr>
              <a:t>Outputs (Lead, Zinc, Gold)</a:t>
            </a:r>
          </a:p>
          <a:p>
            <a:r>
              <a:rPr lang="en-IE" sz="2000" dirty="0">
                <a:latin typeface="Times New Roman" panose="02020603050405020304" pitchFamily="18" charset="0"/>
                <a:cs typeface="Times New Roman" panose="02020603050405020304" pitchFamily="18" charset="0"/>
              </a:rPr>
              <a:t>Employment (Direct, indirect)</a:t>
            </a:r>
          </a:p>
          <a:p>
            <a:r>
              <a:rPr lang="en-IE" sz="2000" dirty="0">
                <a:latin typeface="Times New Roman" panose="02020603050405020304" pitchFamily="18" charset="0"/>
                <a:cs typeface="Times New Roman" panose="02020603050405020304" pitchFamily="18" charset="0"/>
              </a:rPr>
              <a:t>Wages (positive multiplier effect)</a:t>
            </a:r>
          </a:p>
          <a:p>
            <a:r>
              <a:rPr lang="en-IE" sz="2000" dirty="0">
                <a:latin typeface="Times New Roman" panose="02020603050405020304" pitchFamily="18" charset="0"/>
                <a:cs typeface="Times New Roman" panose="02020603050405020304" pitchFamily="18" charset="0"/>
              </a:rPr>
              <a:t>Taxes (to government)</a:t>
            </a:r>
          </a:p>
          <a:p>
            <a:r>
              <a:rPr lang="en-IE" sz="2000" dirty="0">
                <a:latin typeface="Times New Roman" panose="02020603050405020304" pitchFamily="18" charset="0"/>
                <a:cs typeface="Times New Roman" panose="02020603050405020304" pitchFamily="18" charset="0"/>
              </a:rPr>
              <a:t>Rates (local authorities)</a:t>
            </a:r>
          </a:p>
          <a:p>
            <a:r>
              <a:rPr lang="en-IE" sz="2000" dirty="0">
                <a:latin typeface="Times New Roman" panose="02020603050405020304" pitchFamily="18" charset="0"/>
                <a:cs typeface="Times New Roman" panose="02020603050405020304" pitchFamily="18" charset="0"/>
              </a:rPr>
              <a:t>Community support (investment in sports facilities)</a:t>
            </a:r>
          </a:p>
          <a:p>
            <a:r>
              <a:rPr lang="en-IE" sz="2000" dirty="0">
                <a:latin typeface="Times New Roman" panose="02020603050405020304" pitchFamily="18" charset="0"/>
                <a:cs typeface="Times New Roman" panose="02020603050405020304" pitchFamily="18" charset="0"/>
              </a:rPr>
              <a:t>Regional Development (rural areas in particular)</a:t>
            </a:r>
          </a:p>
          <a:p>
            <a:r>
              <a:rPr lang="en-IE" sz="2000" dirty="0">
                <a:latin typeface="Times New Roman" panose="02020603050405020304" pitchFamily="18" charset="0"/>
                <a:cs typeface="Times New Roman" panose="02020603050405020304" pitchFamily="18" charset="0"/>
              </a:rPr>
              <a:t>Resource orientated (industry tied to location)</a:t>
            </a:r>
          </a:p>
          <a:p>
            <a:r>
              <a:rPr lang="en-IE" sz="2000" dirty="0">
                <a:latin typeface="Times New Roman" panose="02020603050405020304" pitchFamily="18" charset="0"/>
                <a:cs typeface="Times New Roman" panose="02020603050405020304" pitchFamily="18" charset="0"/>
              </a:rPr>
              <a:t>Reduced dependency on imports</a:t>
            </a:r>
          </a:p>
        </p:txBody>
      </p:sp>
      <p:pic>
        <p:nvPicPr>
          <p:cNvPr id="4" name="Picture 3">
            <a:extLst>
              <a:ext uri="{FF2B5EF4-FFF2-40B4-BE49-F238E27FC236}">
                <a16:creationId xmlns:a16="http://schemas.microsoft.com/office/drawing/2014/main" id="{8740E5F0-B484-BA0A-0A8B-2744FA06479B}"/>
              </a:ext>
            </a:extLst>
          </p:cNvPr>
          <p:cNvPicPr>
            <a:picLocks noChangeAspect="1"/>
          </p:cNvPicPr>
          <p:nvPr/>
        </p:nvPicPr>
        <p:blipFill>
          <a:blip r:embed="rId2"/>
          <a:stretch>
            <a:fillRect/>
          </a:stretch>
        </p:blipFill>
        <p:spPr>
          <a:xfrm>
            <a:off x="6481112" y="277091"/>
            <a:ext cx="5112372" cy="6208499"/>
          </a:xfrm>
          <a:prstGeom prst="rect">
            <a:avLst/>
          </a:prstGeom>
        </p:spPr>
      </p:pic>
    </p:spTree>
    <p:extLst>
      <p:ext uri="{BB962C8B-B14F-4D97-AF65-F5344CB8AC3E}">
        <p14:creationId xmlns:p14="http://schemas.microsoft.com/office/powerpoint/2010/main" val="63720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2ABF1-9D27-2735-7C9F-F257497150B6}"/>
              </a:ext>
            </a:extLst>
          </p:cNvPr>
          <p:cNvSpPr>
            <a:spLocks noGrp="1"/>
          </p:cNvSpPr>
          <p:nvPr>
            <p:ph sz="half" idx="1"/>
          </p:nvPr>
        </p:nvSpPr>
        <p:spPr>
          <a:xfrm>
            <a:off x="838199" y="354676"/>
            <a:ext cx="10034848" cy="5822287"/>
          </a:xfrm>
        </p:spPr>
        <p:txBody>
          <a:bodyPr>
            <a:normAutofit lnSpcReduction="10000"/>
          </a:bodyPr>
          <a:lstStyle/>
          <a:p>
            <a:pPr marL="228600" algn="just">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Direct expenditure on mineral exploration in Ireland for the period 2009-2019</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234m Euro.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metal mining annually contributes 550m directly to the economy.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 further 230m in gross added value.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over 1,400 regional jobs, many of which are highly skilled.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Mining has a broad regional distribution and has a positive economic and social impact on local communities (wages, provision of infrastructure and services and a positive multiplier effect.).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industry is also locational specific, or resource orientated and many workers are domiciled within the community</a:t>
            </a:r>
            <a:r>
              <a:rPr lang="en-IE" sz="1800" dirty="0">
                <a:latin typeface="Times New Roman" panose="02020603050405020304" pitchFamily="18" charset="0"/>
                <a:ea typeface="Calibri" panose="020F0502020204030204" pitchFamily="34" charset="0"/>
                <a:cs typeface="Times New Roman" panose="02020603050405020304" pitchFamily="18" charset="0"/>
              </a:rPr>
              <a:t> or hinterland.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Long-term spin off industries associated with mining include: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geochemical laboratories, drilling companies, design, consultancy, and contracting services companies in the fields of engineering, geology and the environment.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433994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1C021-2D11-A520-B084-8259C0423235}"/>
              </a:ext>
            </a:extLst>
          </p:cNvPr>
          <p:cNvSpPr>
            <a:spLocks noGrp="1"/>
          </p:cNvSpPr>
          <p:nvPr>
            <p:ph sz="half" idx="1"/>
          </p:nvPr>
        </p:nvSpPr>
        <p:spPr>
          <a:xfrm>
            <a:off x="838200" y="604058"/>
            <a:ext cx="5181600" cy="5572905"/>
          </a:xfrm>
        </p:spPr>
        <p:txBody>
          <a:bodyPr>
            <a:normAutofit/>
          </a:bodyPr>
          <a:lstStyle/>
          <a:p>
            <a:pPr marL="0" indent="0">
              <a:buNone/>
            </a:pPr>
            <a:r>
              <a:rPr lang="en-IE" sz="2600" b="1" dirty="0">
                <a:latin typeface="Times New Roman" panose="02020603050405020304" pitchFamily="18" charset="0"/>
                <a:cs typeface="Times New Roman" panose="02020603050405020304" pitchFamily="18" charset="0"/>
              </a:rPr>
              <a:t>Institutions involved in the Regulation of the Mining Industry in Ireland.</a:t>
            </a:r>
            <a:endParaRPr lang="en-IE" sz="2000" dirty="0">
              <a:latin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Minister (the Department) of Communications, Climate Action and Environment</a:t>
            </a:r>
            <a:r>
              <a:rPr lang="en-IE" sz="1800" dirty="0">
                <a:latin typeface="Times New Roman" panose="02020603050405020304" pitchFamily="18"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Environmental Protection Agency (EPA).</a:t>
            </a: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local Planning Authorities (LA) </a:t>
            </a:r>
            <a:r>
              <a:rPr lang="en-IE" sz="1800" dirty="0">
                <a:latin typeface="Times New Roman" panose="02020603050405020304" pitchFamily="18" charset="0"/>
                <a:ea typeface="Calibri" panose="020F0502020204030204" pitchFamily="34" charset="0"/>
                <a:cs typeface="Times New Roman" panose="02020603050405020304" pitchFamily="18" charset="0"/>
              </a:rPr>
              <a:t>(County or City Councils).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An Bord Pleanála, the national independent appeals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2000" dirty="0">
              <a:latin typeface="Times New Roman" panose="02020603050405020304" pitchFamily="18" charset="0"/>
              <a:cs typeface="Times New Roman" panose="02020603050405020304" pitchFamily="18" charset="0"/>
            </a:endParaRPr>
          </a:p>
          <a:p>
            <a:endParaRPr lang="en-IE" dirty="0"/>
          </a:p>
          <a:p>
            <a:pPr marL="0" indent="0">
              <a:buNone/>
            </a:pPr>
            <a:endParaRPr lang="en-IE" dirty="0"/>
          </a:p>
        </p:txBody>
      </p:sp>
      <p:pic>
        <p:nvPicPr>
          <p:cNvPr id="2050" name="Picture 2" descr="EPA logo finished | Advance Systems Ireland">
            <a:extLst>
              <a:ext uri="{FF2B5EF4-FFF2-40B4-BE49-F238E27FC236}">
                <a16:creationId xmlns:a16="http://schemas.microsoft.com/office/drawing/2014/main" id="{5B3C66A2-D058-6663-8046-8C1BB4DE853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8384" y="1344710"/>
            <a:ext cx="2780697" cy="1567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v.ie - Department of the Environment, Climate and Communications">
            <a:extLst>
              <a:ext uri="{FF2B5EF4-FFF2-40B4-BE49-F238E27FC236}">
                <a16:creationId xmlns:a16="http://schemas.microsoft.com/office/drawing/2014/main" id="{88499E38-E1C0-F255-3653-B2F646703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978" y="3080824"/>
            <a:ext cx="4211958" cy="86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citing opportunities for Graduates in Local Government: Local Authority  Graduate Recruitment Programme 2020 - Human Resources">
            <a:extLst>
              <a:ext uri="{FF2B5EF4-FFF2-40B4-BE49-F238E27FC236}">
                <a16:creationId xmlns:a16="http://schemas.microsoft.com/office/drawing/2014/main" id="{4036F7C0-E36D-6A14-D125-C640C612A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542" y="4860387"/>
            <a:ext cx="3476249" cy="8651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69DA1C2-FE6F-D6C9-BB79-8B2620872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542" y="1006645"/>
            <a:ext cx="2537388" cy="166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16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1C021-2D11-A520-B084-8259C0423235}"/>
              </a:ext>
            </a:extLst>
          </p:cNvPr>
          <p:cNvSpPr>
            <a:spLocks noGrp="1"/>
          </p:cNvSpPr>
          <p:nvPr>
            <p:ph sz="half" idx="1"/>
          </p:nvPr>
        </p:nvSpPr>
        <p:spPr>
          <a:xfrm>
            <a:off x="838199" y="908858"/>
            <a:ext cx="5645727" cy="5268105"/>
          </a:xfrm>
        </p:spPr>
        <p:txBody>
          <a:bodyPr>
            <a:normAutofit/>
          </a:bodyPr>
          <a:lstStyle/>
          <a:p>
            <a:r>
              <a:rPr lang="en-IE" sz="2400" b="1" dirty="0">
                <a:latin typeface="Times New Roman" panose="02020603050405020304" pitchFamily="18" charset="0"/>
                <a:cs typeface="Times New Roman" panose="02020603050405020304" pitchFamily="18" charset="0"/>
              </a:rPr>
              <a:t>Planning Application Process.</a:t>
            </a:r>
          </a:p>
          <a:p>
            <a:r>
              <a:rPr lang="en-IE" sz="1800" b="1" dirty="0">
                <a:latin typeface="Times New Roman" panose="02020603050405020304" pitchFamily="18" charset="0"/>
                <a:cs typeface="Times New Roman" panose="02020603050405020304" pitchFamily="18" charset="0"/>
              </a:rPr>
              <a:t>Stage One </a:t>
            </a:r>
          </a:p>
          <a:p>
            <a:r>
              <a:rPr lang="en-IE" sz="1900" dirty="0">
                <a:effectLst/>
                <a:latin typeface="Times New Roman" panose="02020603050405020304" pitchFamily="18" charset="0"/>
                <a:ea typeface="Calibri" panose="020F0502020204030204" pitchFamily="34" charset="0"/>
                <a:cs typeface="Times New Roman" panose="02020603050405020304" pitchFamily="18" charset="0"/>
              </a:rPr>
              <a:t>Application for a prospecting licence to Dept of ECC.</a:t>
            </a:r>
          </a:p>
          <a:p>
            <a:r>
              <a:rPr lang="en-IE" sz="1900" dirty="0">
                <a:effectLst/>
                <a:latin typeface="Times New Roman" panose="02020603050405020304" pitchFamily="18" charset="0"/>
                <a:ea typeface="Calibri" panose="020F0502020204030204" pitchFamily="34" charset="0"/>
                <a:cs typeface="Times New Roman" panose="02020603050405020304" pitchFamily="18" charset="0"/>
              </a:rPr>
              <a:t>A Prospecting licence permit is given for a period of 6 years which allows exploration in a specific geographic area. It can be renewed.</a:t>
            </a:r>
          </a:p>
          <a:p>
            <a:r>
              <a:rPr lang="en-IE" sz="1900" dirty="0">
                <a:latin typeface="Times New Roman" panose="02020603050405020304" pitchFamily="18" charset="0"/>
                <a:cs typeface="Times New Roman" panose="02020603050405020304" pitchFamily="18" charset="0"/>
              </a:rPr>
              <a:t>It does not give permission to mine</a:t>
            </a:r>
          </a:p>
          <a:p>
            <a:r>
              <a:rPr lang="en-IE" sz="1800" b="1" dirty="0">
                <a:latin typeface="Times New Roman" panose="02020603050405020304" pitchFamily="18" charset="0"/>
                <a:cs typeface="Times New Roman" panose="02020603050405020304" pitchFamily="18" charset="0"/>
              </a:rPr>
              <a:t>Stage Two</a:t>
            </a:r>
          </a:p>
          <a:p>
            <a:r>
              <a:rPr lang="en-IE" sz="1900" dirty="0">
                <a:latin typeface="Times New Roman" panose="02020603050405020304" pitchFamily="18" charset="0"/>
                <a:ea typeface="Calibri" panose="020F0502020204030204" pitchFamily="34" charset="0"/>
                <a:cs typeface="Times New Roman" panose="02020603050405020304" pitchFamily="18" charset="0"/>
              </a:rPr>
              <a:t>A</a:t>
            </a:r>
            <a:r>
              <a:rPr lang="en-IE" sz="1900" dirty="0">
                <a:effectLst/>
                <a:latin typeface="Times New Roman" panose="02020603050405020304" pitchFamily="18" charset="0"/>
                <a:ea typeface="Calibri" panose="020F0502020204030204" pitchFamily="34" charset="0"/>
                <a:cs typeface="Times New Roman" panose="02020603050405020304" pitchFamily="18" charset="0"/>
              </a:rPr>
              <a:t>pplication for Planning Permission permit (LA)   </a:t>
            </a:r>
          </a:p>
          <a:p>
            <a:r>
              <a:rPr lang="en-IE" sz="1900" dirty="0">
                <a:latin typeface="Times New Roman" panose="02020603050405020304" pitchFamily="18" charset="0"/>
                <a:ea typeface="Calibri" panose="020F0502020204030204" pitchFamily="34" charset="0"/>
                <a:cs typeface="Times New Roman" panose="02020603050405020304" pitchFamily="18" charset="0"/>
              </a:rPr>
              <a:t>T</a:t>
            </a:r>
            <a:r>
              <a:rPr lang="en-IE" sz="1900" dirty="0">
                <a:effectLst/>
                <a:latin typeface="Times New Roman" panose="02020603050405020304" pitchFamily="18" charset="0"/>
                <a:ea typeface="Calibri" panose="020F0502020204030204" pitchFamily="34" charset="0"/>
                <a:cs typeface="Times New Roman" panose="02020603050405020304" pitchFamily="18" charset="0"/>
              </a:rPr>
              <a:t>he applicant must provide detailed information regarding mining operations, processing, waste storage facilities and infrastructural requirements, public consultation is also </a:t>
            </a:r>
            <a:r>
              <a:rPr lang="en-IE" sz="1900" dirty="0">
                <a:latin typeface="Times New Roman" panose="02020603050405020304" pitchFamily="18" charset="0"/>
                <a:ea typeface="Calibri" panose="020F0502020204030204" pitchFamily="34" charset="0"/>
                <a:cs typeface="Times New Roman" panose="02020603050405020304" pitchFamily="18" charset="0"/>
              </a:rPr>
              <a:t>undertaken</a:t>
            </a:r>
            <a:r>
              <a:rPr lang="en-IE" sz="19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IE" dirty="0"/>
          </a:p>
          <a:p>
            <a:endParaRPr lang="en-IE" dirty="0"/>
          </a:p>
          <a:p>
            <a:pPr marL="0" indent="0">
              <a:buNone/>
            </a:pPr>
            <a:endParaRPr lang="en-IE" dirty="0"/>
          </a:p>
        </p:txBody>
      </p:sp>
      <p:pic>
        <p:nvPicPr>
          <p:cNvPr id="2050" name="Picture 2" descr="EPA logo finished | Advance Systems Ireland">
            <a:extLst>
              <a:ext uri="{FF2B5EF4-FFF2-40B4-BE49-F238E27FC236}">
                <a16:creationId xmlns:a16="http://schemas.microsoft.com/office/drawing/2014/main" id="{5B3C66A2-D058-6663-8046-8C1BB4DE853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8384" y="1344710"/>
            <a:ext cx="2780697" cy="1567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v.ie - Department of the Environment, Climate and Communications">
            <a:extLst>
              <a:ext uri="{FF2B5EF4-FFF2-40B4-BE49-F238E27FC236}">
                <a16:creationId xmlns:a16="http://schemas.microsoft.com/office/drawing/2014/main" id="{88499E38-E1C0-F255-3653-B2F646703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978" y="3080824"/>
            <a:ext cx="4211958" cy="86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citing opportunities for Graduates in Local Government: Local Authority  Graduate Recruitment Programme 2020 - Human Resources">
            <a:extLst>
              <a:ext uri="{FF2B5EF4-FFF2-40B4-BE49-F238E27FC236}">
                <a16:creationId xmlns:a16="http://schemas.microsoft.com/office/drawing/2014/main" id="{4036F7C0-E36D-6A14-D125-C640C612A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542" y="4860387"/>
            <a:ext cx="3476249" cy="8651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69DA1C2-FE6F-D6C9-BB79-8B2620872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542" y="1006645"/>
            <a:ext cx="2537388" cy="166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16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564A12-3F34-132D-AF45-A48AE8217410}"/>
              </a:ext>
            </a:extLst>
          </p:cNvPr>
          <p:cNvSpPr>
            <a:spLocks noGrp="1"/>
          </p:cNvSpPr>
          <p:nvPr>
            <p:ph sz="half" idx="1"/>
          </p:nvPr>
        </p:nvSpPr>
        <p:spPr/>
        <p:txBody>
          <a:bodyPr/>
          <a:lstStyle/>
          <a:p>
            <a:r>
              <a:rPr lang="en-IE" sz="2000" b="1" dirty="0">
                <a:latin typeface="Times New Roman" panose="02020603050405020304" pitchFamily="18" charset="0"/>
                <a:cs typeface="Times New Roman" panose="02020603050405020304" pitchFamily="18" charset="0"/>
              </a:rPr>
              <a:t>Use of Mining Outputs in Everyday Life</a:t>
            </a:r>
          </a:p>
          <a:p>
            <a:endParaRPr lang="en-IE" sz="2000" dirty="0">
              <a:latin typeface="Times New Roman" panose="02020603050405020304" pitchFamily="18" charset="0"/>
              <a:cs typeface="Times New Roman" panose="02020603050405020304" pitchFamily="18" charset="0"/>
            </a:endParaRPr>
          </a:p>
          <a:p>
            <a:r>
              <a:rPr lang="en-IE" sz="2000" b="1" dirty="0">
                <a:latin typeface="Times New Roman" panose="02020603050405020304" pitchFamily="18" charset="0"/>
                <a:cs typeface="Times New Roman" panose="02020603050405020304" pitchFamily="18" charset="0"/>
              </a:rPr>
              <a:t>Phone</a:t>
            </a:r>
            <a:r>
              <a:rPr lang="en-IE" sz="2000" dirty="0">
                <a:latin typeface="Times New Roman" panose="02020603050405020304" pitchFamily="18" charset="0"/>
                <a:cs typeface="Times New Roman" panose="02020603050405020304" pitchFamily="18" charset="0"/>
              </a:rPr>
              <a:t> (Copper, Silica, Lithium, Iron, Bauxite)</a:t>
            </a:r>
          </a:p>
          <a:p>
            <a:endParaRPr lang="en-IE" sz="2000" dirty="0">
              <a:latin typeface="Times New Roman" panose="02020603050405020304" pitchFamily="18" charset="0"/>
              <a:cs typeface="Times New Roman" panose="02020603050405020304" pitchFamily="18" charset="0"/>
            </a:endParaRPr>
          </a:p>
          <a:p>
            <a:r>
              <a:rPr lang="en-IE" sz="2000" b="1" dirty="0">
                <a:latin typeface="Times New Roman" panose="02020603050405020304" pitchFamily="18" charset="0"/>
                <a:cs typeface="Times New Roman" panose="02020603050405020304" pitchFamily="18" charset="0"/>
              </a:rPr>
              <a:t>Bicycle</a:t>
            </a:r>
            <a:r>
              <a:rPr lang="en-IE" sz="2000" dirty="0">
                <a:latin typeface="Times New Roman" panose="02020603050405020304" pitchFamily="18" charset="0"/>
                <a:cs typeface="Times New Roman" panose="02020603050405020304" pitchFamily="18" charset="0"/>
              </a:rPr>
              <a:t> (Aluminium, steel, graphite, titanium)</a:t>
            </a:r>
          </a:p>
          <a:p>
            <a:endParaRPr lang="en-IE" sz="2000" dirty="0">
              <a:latin typeface="Times New Roman" panose="02020603050405020304" pitchFamily="18" charset="0"/>
              <a:cs typeface="Times New Roman" panose="02020603050405020304" pitchFamily="18" charset="0"/>
            </a:endParaRPr>
          </a:p>
          <a:p>
            <a:r>
              <a:rPr lang="en-IE" sz="2000" b="1" dirty="0">
                <a:latin typeface="Times New Roman" panose="02020603050405020304" pitchFamily="18" charset="0"/>
                <a:cs typeface="Times New Roman" panose="02020603050405020304" pitchFamily="18" charset="0"/>
              </a:rPr>
              <a:t>Soccer Ball  </a:t>
            </a:r>
            <a:r>
              <a:rPr lang="en-IE" sz="2000" dirty="0">
                <a:latin typeface="Times New Roman" panose="02020603050405020304" pitchFamily="18" charset="0"/>
                <a:cs typeface="Times New Roman" panose="02020603050405020304" pitchFamily="18" charset="0"/>
              </a:rPr>
              <a:t>(Mica, Cobalt, zinc, silicon, potash)</a:t>
            </a:r>
          </a:p>
          <a:p>
            <a:pPr marL="0" indent="0">
              <a:buNone/>
            </a:pPr>
            <a:endParaRPr lang="en-IE" dirty="0"/>
          </a:p>
          <a:p>
            <a:pPr marL="0" indent="0">
              <a:buNone/>
            </a:pPr>
            <a:endParaRPr lang="en-IE" dirty="0"/>
          </a:p>
          <a:p>
            <a:endParaRPr lang="en-IE" dirty="0"/>
          </a:p>
        </p:txBody>
      </p:sp>
      <p:sp>
        <p:nvSpPr>
          <p:cNvPr id="4" name="Content Placeholder 3">
            <a:extLst>
              <a:ext uri="{FF2B5EF4-FFF2-40B4-BE49-F238E27FC236}">
                <a16:creationId xmlns:a16="http://schemas.microsoft.com/office/drawing/2014/main" id="{DA5383B5-5CA1-19ED-9568-863C6B1166F7}"/>
              </a:ext>
            </a:extLst>
          </p:cNvPr>
          <p:cNvSpPr>
            <a:spLocks noGrp="1"/>
          </p:cNvSpPr>
          <p:nvPr>
            <p:ph sz="half" idx="2"/>
          </p:nvPr>
        </p:nvSpPr>
        <p:spPr/>
        <p:txBody>
          <a:bodyPr/>
          <a:lstStyle/>
          <a:p>
            <a:r>
              <a:rPr lang="en-IE" dirty="0">
                <a:hlinkClick r:id="rId2"/>
              </a:rPr>
              <a:t>https://www.youtube.com/watch?v=S4jsrqxl11A&amp;list=PLR_AkCK1aBhlk-IeTvpzDtjrpmB6s_phO&amp;index=6</a:t>
            </a:r>
            <a:endParaRPr lang="en-IE" dirty="0"/>
          </a:p>
          <a:p>
            <a:r>
              <a:rPr lang="en-IE" dirty="0"/>
              <a:t>10 things about metals</a:t>
            </a:r>
          </a:p>
        </p:txBody>
      </p:sp>
    </p:spTree>
    <p:extLst>
      <p:ext uri="{BB962C8B-B14F-4D97-AF65-F5344CB8AC3E}">
        <p14:creationId xmlns:p14="http://schemas.microsoft.com/office/powerpoint/2010/main" val="4041085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1C021-2D11-A520-B084-8259C0423235}"/>
              </a:ext>
            </a:extLst>
          </p:cNvPr>
          <p:cNvSpPr>
            <a:spLocks noGrp="1"/>
          </p:cNvSpPr>
          <p:nvPr>
            <p:ph sz="half" idx="1"/>
          </p:nvPr>
        </p:nvSpPr>
        <p:spPr>
          <a:xfrm>
            <a:off x="838200" y="1202575"/>
            <a:ext cx="5181600" cy="4974388"/>
          </a:xfrm>
        </p:spPr>
        <p:txBody>
          <a:bodyPr>
            <a:normAutofit/>
          </a:bodyPr>
          <a:lstStyle/>
          <a:p>
            <a:r>
              <a:rPr lang="en-IE" sz="1800" b="1" dirty="0">
                <a:latin typeface="Times New Roman" panose="02020603050405020304" pitchFamily="18" charset="0"/>
                <a:cs typeface="Times New Roman" panose="02020603050405020304" pitchFamily="18" charset="0"/>
              </a:rPr>
              <a:t>Stage Three</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next stage is the granting of an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Integrated Pollution Control (IPC) </a:t>
            </a:r>
            <a:r>
              <a:rPr lang="en-IE" sz="1800" b="1" dirty="0">
                <a:latin typeface="Times New Roman" panose="02020603050405020304" pitchFamily="18" charset="0"/>
                <a:ea typeface="Calibri" panose="020F0502020204030204" pitchFamily="34" charset="0"/>
                <a:cs typeface="Times New Roman" panose="02020603050405020304" pitchFamily="18" charset="0"/>
              </a:rPr>
              <a:t>licence</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from the EPA. </a:t>
            </a:r>
          </a:p>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en-IE" sz="1800" b="1" dirty="0">
                <a:latin typeface="Times New Roman" panose="02020603050405020304" pitchFamily="18" charset="0"/>
                <a:cs typeface="Times New Roman" panose="02020603050405020304" pitchFamily="18" charset="0"/>
              </a:rPr>
              <a:t>Stage Four</a:t>
            </a:r>
          </a:p>
          <a:p>
            <a:pPr>
              <a:lnSpc>
                <a:spcPct val="100000"/>
              </a:lnSpc>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granting of a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mining lease or licence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from the Department of the </a:t>
            </a:r>
            <a:r>
              <a:rPr lang="en-IE" sz="1800" dirty="0">
                <a:latin typeface="Times New Roman" panose="02020603050405020304" pitchFamily="18" charset="0"/>
                <a:ea typeface="Calibri" panose="020F0502020204030204" pitchFamily="34" charset="0"/>
                <a:cs typeface="Times New Roman" panose="02020603050405020304" pitchFamily="18" charset="0"/>
              </a:rPr>
              <a:t>ECC</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0000"/>
              </a:lnSpc>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Allows the EPA to regulate environmental performance, including emissions to water and air, noise and vibration impacts and the generation and disposal of waste.</a:t>
            </a:r>
          </a:p>
          <a:p>
            <a:pPr>
              <a:lnSpc>
                <a:spcPct val="100000"/>
              </a:lnSpc>
            </a:pPr>
            <a:r>
              <a:rPr lang="en-IE" sz="1800" dirty="0">
                <a:latin typeface="Times New Roman" panose="02020603050405020304" pitchFamily="18" charset="0"/>
                <a:ea typeface="Calibri" panose="020F0502020204030204" pitchFamily="34" charset="0"/>
                <a:cs typeface="Times New Roman" panose="02020603050405020304" pitchFamily="18" charset="0"/>
              </a:rPr>
              <a:t>Mining companies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are required to plan and provide adequate finance for the closure and after care of mines.  </a:t>
            </a:r>
          </a:p>
          <a:p>
            <a:pPr>
              <a:lnSpc>
                <a:spcPct val="100000"/>
              </a:lnSpc>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a:p>
            <a:pPr marL="0" indent="0">
              <a:buNone/>
            </a:pPr>
            <a:endParaRPr lang="en-IE" dirty="0"/>
          </a:p>
        </p:txBody>
      </p:sp>
      <p:pic>
        <p:nvPicPr>
          <p:cNvPr id="2050" name="Picture 2" descr="EPA logo finished | Advance Systems Ireland">
            <a:extLst>
              <a:ext uri="{FF2B5EF4-FFF2-40B4-BE49-F238E27FC236}">
                <a16:creationId xmlns:a16="http://schemas.microsoft.com/office/drawing/2014/main" id="{5B3C66A2-D058-6663-8046-8C1BB4DE853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8384" y="1344710"/>
            <a:ext cx="2780697" cy="1567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v.ie - Department of the Environment, Climate and Communications">
            <a:extLst>
              <a:ext uri="{FF2B5EF4-FFF2-40B4-BE49-F238E27FC236}">
                <a16:creationId xmlns:a16="http://schemas.microsoft.com/office/drawing/2014/main" id="{88499E38-E1C0-F255-3653-B2F646703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978" y="3080824"/>
            <a:ext cx="4211958" cy="86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citing opportunities for Graduates in Local Government: Local Authority  Graduate Recruitment Programme 2020 - Human Resources">
            <a:extLst>
              <a:ext uri="{FF2B5EF4-FFF2-40B4-BE49-F238E27FC236}">
                <a16:creationId xmlns:a16="http://schemas.microsoft.com/office/drawing/2014/main" id="{4036F7C0-E36D-6A14-D125-C640C612A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542" y="4860387"/>
            <a:ext cx="3476249" cy="8651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69DA1C2-FE6F-D6C9-BB79-8B2620872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542" y="1006645"/>
            <a:ext cx="2537388" cy="166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05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8EC742AF-93B3-7DEB-15B6-E6FD779AA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287" y="0"/>
            <a:ext cx="8747426" cy="6858000"/>
          </a:xfrm>
          <a:prstGeom prst="rect">
            <a:avLst/>
          </a:prstGeom>
        </p:spPr>
      </p:pic>
    </p:spTree>
    <p:extLst>
      <p:ext uri="{BB962C8B-B14F-4D97-AF65-F5344CB8AC3E}">
        <p14:creationId xmlns:p14="http://schemas.microsoft.com/office/powerpoint/2010/main" val="126838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D34FC-758F-453F-73EE-6C3BB3C38E04}"/>
              </a:ext>
            </a:extLst>
          </p:cNvPr>
          <p:cNvSpPr>
            <a:spLocks noGrp="1"/>
          </p:cNvSpPr>
          <p:nvPr>
            <p:ph sz="half" idx="1"/>
          </p:nvPr>
        </p:nvSpPr>
        <p:spPr/>
        <p:txBody>
          <a:bodyPr/>
          <a:lstStyle/>
          <a:p>
            <a:r>
              <a:rPr lang="en-IE" b="1" dirty="0"/>
              <a:t>Class Discussion </a:t>
            </a:r>
          </a:p>
          <a:p>
            <a:endParaRPr lang="en-IE" dirty="0"/>
          </a:p>
          <a:p>
            <a:r>
              <a:rPr lang="en-IE" dirty="0"/>
              <a:t>Is this degree of regulation likely to result in sustainable mining activity ?</a:t>
            </a:r>
          </a:p>
          <a:p>
            <a:endParaRPr lang="en-IE" dirty="0"/>
          </a:p>
          <a:p>
            <a:r>
              <a:rPr lang="en-IE" dirty="0"/>
              <a:t>Will it encourage investment in the sector ?</a:t>
            </a:r>
          </a:p>
          <a:p>
            <a:endParaRPr lang="en-IE" dirty="0"/>
          </a:p>
        </p:txBody>
      </p:sp>
      <p:pic>
        <p:nvPicPr>
          <p:cNvPr id="6" name="Picture 5" descr="Graphical user interface&#10;&#10;Description automatically generated with low confidence">
            <a:extLst>
              <a:ext uri="{FF2B5EF4-FFF2-40B4-BE49-F238E27FC236}">
                <a16:creationId xmlns:a16="http://schemas.microsoft.com/office/drawing/2014/main" id="{2F5DEACF-D637-5169-45A8-5D82C7AD092A}"/>
              </a:ext>
            </a:extLst>
          </p:cNvPr>
          <p:cNvPicPr>
            <a:picLocks noChangeAspect="1"/>
          </p:cNvPicPr>
          <p:nvPr/>
        </p:nvPicPr>
        <p:blipFill rotWithShape="1">
          <a:blip r:embed="rId2">
            <a:extLst>
              <a:ext uri="{28A0092B-C50C-407E-A947-70E740481C1C}">
                <a14:useLocalDpi xmlns:a14="http://schemas.microsoft.com/office/drawing/2010/main" val="0"/>
              </a:ext>
            </a:extLst>
          </a:blip>
          <a:srcRect t="12615"/>
          <a:stretch/>
        </p:blipFill>
        <p:spPr>
          <a:xfrm>
            <a:off x="7874839" y="372792"/>
            <a:ext cx="3926336" cy="5992837"/>
          </a:xfrm>
          <a:prstGeom prst="rect">
            <a:avLst/>
          </a:prstGeom>
        </p:spPr>
      </p:pic>
    </p:spTree>
    <p:extLst>
      <p:ext uri="{BB962C8B-B14F-4D97-AF65-F5344CB8AC3E}">
        <p14:creationId xmlns:p14="http://schemas.microsoft.com/office/powerpoint/2010/main" val="302815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AD5B2E-D159-B444-04B7-82DF091FEE4E}"/>
              </a:ext>
            </a:extLst>
          </p:cNvPr>
          <p:cNvSpPr>
            <a:spLocks noGrp="1"/>
          </p:cNvSpPr>
          <p:nvPr>
            <p:ph sz="half" idx="1"/>
          </p:nvPr>
        </p:nvSpPr>
        <p:spPr>
          <a:xfrm>
            <a:off x="838199" y="792480"/>
            <a:ext cx="9447415" cy="5384483"/>
          </a:xfrm>
        </p:spPr>
        <p:txBody>
          <a:bodyPr>
            <a:normAutofit/>
          </a:bodyPr>
          <a:lstStyle/>
          <a:p>
            <a:pPr marL="0" indent="0">
              <a:buNone/>
            </a:pPr>
            <a:r>
              <a:rPr lang="en-IE" dirty="0"/>
              <a:t>Case Study: </a:t>
            </a:r>
            <a:r>
              <a:rPr lang="en-IE" dirty="0" err="1"/>
              <a:t>Lisheen</a:t>
            </a:r>
            <a:r>
              <a:rPr lang="en-IE" dirty="0"/>
              <a:t> Mines. </a:t>
            </a:r>
          </a:p>
          <a:p>
            <a:pPr marL="0" indent="0">
              <a:buNone/>
            </a:pPr>
            <a:r>
              <a:rPr lang="en-GB" b="1" i="0" dirty="0">
                <a:solidFill>
                  <a:srgbClr val="FFB81C"/>
                </a:solidFill>
                <a:effectLst/>
                <a:latin typeface="calibri" panose="020F0502020204030204" pitchFamily="34" charset="0"/>
              </a:rPr>
              <a:t>The </a:t>
            </a:r>
            <a:r>
              <a:rPr lang="en-GB" b="1" i="0" dirty="0" err="1">
                <a:solidFill>
                  <a:srgbClr val="FFB81C"/>
                </a:solidFill>
                <a:effectLst/>
                <a:latin typeface="calibri" panose="020F0502020204030204" pitchFamily="34" charset="0"/>
              </a:rPr>
              <a:t>Lisheen</a:t>
            </a:r>
            <a:r>
              <a:rPr lang="en-GB" b="1" i="0" dirty="0">
                <a:solidFill>
                  <a:srgbClr val="FFB81C"/>
                </a:solidFill>
                <a:effectLst/>
                <a:latin typeface="calibri" panose="020F0502020204030204" pitchFamily="34" charset="0"/>
              </a:rPr>
              <a:t> Mine is a former lead and zinc mine located between the villages of Moyne and </a:t>
            </a:r>
            <a:r>
              <a:rPr lang="en-GB" b="1" i="0" dirty="0" err="1">
                <a:solidFill>
                  <a:srgbClr val="FFB81C"/>
                </a:solidFill>
                <a:effectLst/>
                <a:latin typeface="calibri" panose="020F0502020204030204" pitchFamily="34" charset="0"/>
              </a:rPr>
              <a:t>Templetuohy</a:t>
            </a:r>
            <a:r>
              <a:rPr lang="en-GB" b="1" i="0" dirty="0">
                <a:solidFill>
                  <a:srgbClr val="FFB81C"/>
                </a:solidFill>
                <a:effectLst/>
                <a:latin typeface="calibri" panose="020F0502020204030204" pitchFamily="34" charset="0"/>
              </a:rPr>
              <a:t> in North Tipperary</a:t>
            </a:r>
            <a:r>
              <a:rPr lang="en-GB" b="1" dirty="0">
                <a:solidFill>
                  <a:srgbClr val="FFB81C"/>
                </a:solidFill>
                <a:latin typeface="calibri" panose="020F0502020204030204" pitchFamily="34" charset="0"/>
              </a:rPr>
              <a:t>.</a:t>
            </a:r>
            <a:endParaRPr lang="en-GB" b="1" i="0" dirty="0">
              <a:solidFill>
                <a:srgbClr val="FFB81C"/>
              </a:solidFill>
              <a:effectLst/>
              <a:latin typeface="calibri" panose="020F0502020204030204" pitchFamily="34" charset="0"/>
            </a:endParaRPr>
          </a:p>
          <a:p>
            <a:pPr marL="0" indent="0">
              <a:buNone/>
            </a:pPr>
            <a:endParaRPr lang="en-IE" sz="1600" dirty="0">
              <a:latin typeface="Times New Roman" panose="02020603050405020304" pitchFamily="18" charset="0"/>
              <a:cs typeface="Times New Roman" panose="02020603050405020304" pitchFamily="18" charset="0"/>
            </a:endParaRPr>
          </a:p>
          <a:p>
            <a:pPr marL="0" indent="0">
              <a:buNone/>
            </a:pPr>
            <a:r>
              <a:rPr lang="en-IE" dirty="0"/>
              <a:t>Stage one</a:t>
            </a:r>
          </a:p>
          <a:p>
            <a:pPr>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Exploration and Feasibility Study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Lead and Zinc deposits discovered in 1990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Early 1990’s Feasibility Study undertaken which involved,</a:t>
            </a: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Technical, Economic, Environmental and Planning studies and Community consultation.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dirty="0"/>
          </a:p>
        </p:txBody>
      </p:sp>
      <p:pic>
        <p:nvPicPr>
          <p:cNvPr id="2" name="Picture 1">
            <a:extLst>
              <a:ext uri="{FF2B5EF4-FFF2-40B4-BE49-F238E27FC236}">
                <a16:creationId xmlns:a16="http://schemas.microsoft.com/office/drawing/2014/main" id="{75702B4A-4A7E-353C-BC23-D3CAA625B5D3}"/>
              </a:ext>
            </a:extLst>
          </p:cNvPr>
          <p:cNvPicPr>
            <a:picLocks noChangeAspect="1"/>
          </p:cNvPicPr>
          <p:nvPr/>
        </p:nvPicPr>
        <p:blipFill rotWithShape="1">
          <a:blip r:embed="rId2"/>
          <a:srcRect t="44363"/>
          <a:stretch/>
        </p:blipFill>
        <p:spPr>
          <a:xfrm>
            <a:off x="8118626" y="2619789"/>
            <a:ext cx="3329476" cy="2067098"/>
          </a:xfrm>
          <a:prstGeom prst="rect">
            <a:avLst/>
          </a:prstGeom>
        </p:spPr>
      </p:pic>
    </p:spTree>
    <p:extLst>
      <p:ext uri="{BB962C8B-B14F-4D97-AF65-F5344CB8AC3E}">
        <p14:creationId xmlns:p14="http://schemas.microsoft.com/office/powerpoint/2010/main" val="2782462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0CBFD-EDD5-AE58-164C-BEFCAFC5987C}"/>
              </a:ext>
            </a:extLst>
          </p:cNvPr>
          <p:cNvSpPr>
            <a:spLocks noGrp="1"/>
          </p:cNvSpPr>
          <p:nvPr>
            <p:ph sz="half" idx="1"/>
          </p:nvPr>
        </p:nvSpPr>
        <p:spPr>
          <a:xfrm>
            <a:off x="838200" y="725978"/>
            <a:ext cx="8865524" cy="5450985"/>
          </a:xfrm>
        </p:spPr>
        <p:txBody>
          <a:bodyPr>
            <a:normAutofit/>
          </a:bodyPr>
          <a:lstStyle/>
          <a:p>
            <a:pPr marL="0" indent="0">
              <a:buNone/>
            </a:pPr>
            <a:r>
              <a:rPr lang="en-IE" sz="2400" dirty="0">
                <a:latin typeface="Times New Roman" panose="02020603050405020304" pitchFamily="18" charset="0"/>
                <a:cs typeface="Times New Roman" panose="02020603050405020304" pitchFamily="18" charset="0"/>
              </a:rPr>
              <a:t>Stage Two</a:t>
            </a:r>
          </a:p>
          <a:p>
            <a:pPr>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Mine Design and Planning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1995 Submission of an Environmental Impact Statement (EIS) and Planning application to North Tipperary County Council.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Approved in August 1996.</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June 1997 An Integrated Pollution Control Licence was issued by the Environmental Protection Agency (EPA).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June 1997 final planning permission granted by An Bord </a:t>
            </a:r>
            <a:r>
              <a:rPr lang="en-IE" sz="1800" dirty="0" err="1">
                <a:effectLst/>
                <a:latin typeface="Times New Roman" panose="02020603050405020304" pitchFamily="18" charset="0"/>
                <a:ea typeface="Calibri" panose="020F0502020204030204" pitchFamily="34" charset="0"/>
                <a:cs typeface="Times New Roman" panose="02020603050405020304" pitchFamily="18" charset="0"/>
              </a:rPr>
              <a:t>Pleanala</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October 1997 a State Mining Licence was issued by Minister.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2400" dirty="0">
              <a:latin typeface="Times New Roman" panose="02020603050405020304" pitchFamily="18" charset="0"/>
              <a:cs typeface="Times New Roman" panose="02020603050405020304" pitchFamily="18" charset="0"/>
            </a:endParaRPr>
          </a:p>
          <a:p>
            <a:endParaRPr lang="en-IE" dirty="0"/>
          </a:p>
        </p:txBody>
      </p:sp>
    </p:spTree>
    <p:extLst>
      <p:ext uri="{BB962C8B-B14F-4D97-AF65-F5344CB8AC3E}">
        <p14:creationId xmlns:p14="http://schemas.microsoft.com/office/powerpoint/2010/main" val="116161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F83BE-0B5E-4C47-00DE-9603BAE8D553}"/>
              </a:ext>
            </a:extLst>
          </p:cNvPr>
          <p:cNvSpPr>
            <a:spLocks noGrp="1"/>
          </p:cNvSpPr>
          <p:nvPr>
            <p:ph sz="half" idx="1"/>
          </p:nvPr>
        </p:nvSpPr>
        <p:spPr>
          <a:xfrm>
            <a:off x="838199" y="1825625"/>
            <a:ext cx="8527473" cy="4351338"/>
          </a:xfrm>
        </p:spPr>
        <p:txBody>
          <a:bodyPr/>
          <a:lstStyle/>
          <a:p>
            <a:pPr marL="0" indent="0">
              <a:buNone/>
            </a:pPr>
            <a:r>
              <a:rPr lang="en-IE" dirty="0"/>
              <a:t>Stage Three</a:t>
            </a:r>
          </a:p>
          <a:p>
            <a:pPr>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Construction and Installation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Construction work started in 1997, went on for 2 years employing up to 700 workers.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Total development cost of 256 million Euro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dirty="0"/>
          </a:p>
          <a:p>
            <a:endParaRPr lang="en-IE" dirty="0"/>
          </a:p>
        </p:txBody>
      </p:sp>
    </p:spTree>
    <p:extLst>
      <p:ext uri="{BB962C8B-B14F-4D97-AF65-F5344CB8AC3E}">
        <p14:creationId xmlns:p14="http://schemas.microsoft.com/office/powerpoint/2010/main" val="1824371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B422E3-41C5-D709-6F77-CB89D9A81E69}"/>
              </a:ext>
            </a:extLst>
          </p:cNvPr>
          <p:cNvSpPr>
            <a:spLocks noGrp="1"/>
          </p:cNvSpPr>
          <p:nvPr>
            <p:ph sz="half" idx="1"/>
          </p:nvPr>
        </p:nvSpPr>
        <p:spPr>
          <a:xfrm>
            <a:off x="838199" y="764771"/>
            <a:ext cx="9580419" cy="5412192"/>
          </a:xfrm>
        </p:spPr>
        <p:txBody>
          <a:bodyPr>
            <a:normAutofit fontScale="77500" lnSpcReduction="20000"/>
          </a:bodyPr>
          <a:lstStyle/>
          <a:p>
            <a:pPr marL="0" indent="0">
              <a:buNone/>
            </a:pPr>
            <a:r>
              <a:rPr lang="en-IE" sz="2400" dirty="0">
                <a:latin typeface="Times New Roman" panose="02020603050405020304" pitchFamily="18" charset="0"/>
                <a:cs typeface="Times New Roman" panose="02020603050405020304" pitchFamily="18" charset="0"/>
              </a:rPr>
              <a:t>Stage Four</a:t>
            </a:r>
          </a:p>
          <a:p>
            <a:pPr>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Extraction and Economic Benefits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Production began in October 1999 and continued for 16 years until 2015.</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300,000 tonnes of zinc concentrate produced annually.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2.8 Billion in mine revenue.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350 direct jobs.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352 million Euro in wages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500 indirect jobs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Over its 15 years of operation the mine generated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1.3 billion Gross Value Added to the Irish Economy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5.8 billion in direct, indirect and induced spending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257 million to the State in royalties, taxes and rates.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2400" dirty="0">
              <a:latin typeface="Times New Roman" panose="02020603050405020304" pitchFamily="18" charset="0"/>
              <a:cs typeface="Times New Roman" panose="02020603050405020304" pitchFamily="18" charset="0"/>
            </a:endParaRPr>
          </a:p>
          <a:p>
            <a:endParaRPr lang="en-IE" dirty="0"/>
          </a:p>
        </p:txBody>
      </p:sp>
      <p:pic>
        <p:nvPicPr>
          <p:cNvPr id="4" name="Picture 3">
            <a:extLst>
              <a:ext uri="{FF2B5EF4-FFF2-40B4-BE49-F238E27FC236}">
                <a16:creationId xmlns:a16="http://schemas.microsoft.com/office/drawing/2014/main" id="{87216201-E2A8-252B-AD81-5223333102F1}"/>
              </a:ext>
            </a:extLst>
          </p:cNvPr>
          <p:cNvPicPr>
            <a:picLocks noChangeAspect="1"/>
          </p:cNvPicPr>
          <p:nvPr/>
        </p:nvPicPr>
        <p:blipFill>
          <a:blip r:embed="rId2"/>
          <a:stretch>
            <a:fillRect/>
          </a:stretch>
        </p:blipFill>
        <p:spPr>
          <a:xfrm>
            <a:off x="6578438" y="597950"/>
            <a:ext cx="4775363" cy="5662100"/>
          </a:xfrm>
          <a:prstGeom prst="rect">
            <a:avLst/>
          </a:prstGeom>
        </p:spPr>
      </p:pic>
    </p:spTree>
    <p:extLst>
      <p:ext uri="{BB962C8B-B14F-4D97-AF65-F5344CB8AC3E}">
        <p14:creationId xmlns:p14="http://schemas.microsoft.com/office/powerpoint/2010/main" val="2064092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799A2-87C7-7B86-5382-6C670C9E30F9}"/>
              </a:ext>
            </a:extLst>
          </p:cNvPr>
          <p:cNvSpPr>
            <a:spLocks noGrp="1"/>
          </p:cNvSpPr>
          <p:nvPr>
            <p:ph sz="half" idx="1"/>
          </p:nvPr>
        </p:nvSpPr>
        <p:spPr>
          <a:xfrm>
            <a:off x="838200" y="387927"/>
            <a:ext cx="9957262" cy="5789036"/>
          </a:xfrm>
        </p:spPr>
        <p:txBody>
          <a:bodyPr>
            <a:normAutofit fontScale="85000" lnSpcReduction="10000"/>
          </a:bodyPr>
          <a:lstStyle/>
          <a:p>
            <a:pPr marL="0" indent="0">
              <a:buNone/>
            </a:pPr>
            <a:r>
              <a:rPr lang="en-IE" dirty="0"/>
              <a:t>Stage Five</a:t>
            </a:r>
          </a:p>
          <a:p>
            <a:pPr>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Mine Closure and Aftercare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As part of its Mining Licence, the company was required to a submit Closure, Rehabilitation and Aftercare Management Plan (CRAMP) and to allocated funding for same (27million).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Prior to Closure, Rehabilitation work was undertaking in the tailing ponds (storage of ore residue) and was 60% completed by 2015</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After the mine closed in 2015 work continued including: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Backfilling of the underground mine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Clearing and removal of buildings and equipment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Removal of ground contaminated with Lead and Zine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Rehabilitation of tailing ponds to agricultural land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All work undertaken was closely monitored by relevant authorities.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dirty="0"/>
          </a:p>
          <a:p>
            <a:endParaRPr lang="en-IE" dirty="0"/>
          </a:p>
        </p:txBody>
      </p:sp>
    </p:spTree>
    <p:extLst>
      <p:ext uri="{BB962C8B-B14F-4D97-AF65-F5344CB8AC3E}">
        <p14:creationId xmlns:p14="http://schemas.microsoft.com/office/powerpoint/2010/main" val="1589957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45973-5919-88CD-23DC-3347C424FE23}"/>
              </a:ext>
            </a:extLst>
          </p:cNvPr>
          <p:cNvPicPr>
            <a:picLocks noChangeAspect="1"/>
          </p:cNvPicPr>
          <p:nvPr/>
        </p:nvPicPr>
        <p:blipFill>
          <a:blip r:embed="rId2"/>
          <a:stretch>
            <a:fillRect/>
          </a:stretch>
        </p:blipFill>
        <p:spPr>
          <a:xfrm>
            <a:off x="1314044" y="0"/>
            <a:ext cx="9246632" cy="6630488"/>
          </a:xfrm>
          <a:prstGeom prst="rect">
            <a:avLst/>
          </a:prstGeom>
        </p:spPr>
      </p:pic>
    </p:spTree>
    <p:extLst>
      <p:ext uri="{BB962C8B-B14F-4D97-AF65-F5344CB8AC3E}">
        <p14:creationId xmlns:p14="http://schemas.microsoft.com/office/powerpoint/2010/main" val="62086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10D701-6D87-9D25-A446-4D941CAE542F}"/>
              </a:ext>
            </a:extLst>
          </p:cNvPr>
          <p:cNvSpPr>
            <a:spLocks noGrp="1"/>
          </p:cNvSpPr>
          <p:nvPr>
            <p:ph sz="half" idx="1"/>
          </p:nvPr>
        </p:nvSpPr>
        <p:spPr>
          <a:xfrm>
            <a:off x="838200" y="964276"/>
            <a:ext cx="9901844" cy="5212687"/>
          </a:xfrm>
        </p:spPr>
        <p:txBody>
          <a:bodyPr>
            <a:normAutofit fontScale="92500"/>
          </a:bodyPr>
          <a:lstStyle/>
          <a:p>
            <a:pPr>
              <a:lnSpc>
                <a:spcPct val="150000"/>
              </a:lnSpc>
              <a:spcAft>
                <a:spcPts val="800"/>
              </a:spcAft>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Post-Mining Land Use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Mine infrastructure removed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Wetlands to trap water runoff</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Buildings used to support other economic activities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Campus for National – Bio economy </a:t>
            </a:r>
            <a:r>
              <a:rPr lang="en-IE" sz="1800" dirty="0">
                <a:latin typeface="Times New Roman" panose="02020603050405020304" pitchFamily="18" charset="0"/>
                <a:ea typeface="Calibri" panose="020F0502020204030204" pitchFamily="34" charset="0"/>
                <a:cs typeface="Times New Roman" panose="02020603050405020304" pitchFamily="18" charset="0"/>
              </a:rPr>
              <a:t>– production of renewable biological resources and their conversion into food, feed, biobased products and bioenergy.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Development of 44 wind Turbines which supply electricity to power 70,000 homes (size of Galway City)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Improvement of road network, telecommunications, new fresh water supply, investment for local sport facilities and community hall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Reskilling and upskilling of mines workforce.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125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881360E-E8C2-F337-AC1F-05D512BCC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981" y="0"/>
            <a:ext cx="5298037" cy="6858000"/>
          </a:xfrm>
          <a:prstGeom prst="rect">
            <a:avLst/>
          </a:prstGeom>
        </p:spPr>
      </p:pic>
    </p:spTree>
    <p:extLst>
      <p:ext uri="{BB962C8B-B14F-4D97-AF65-F5344CB8AC3E}">
        <p14:creationId xmlns:p14="http://schemas.microsoft.com/office/powerpoint/2010/main" val="2699531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E6D03E-78CF-EB82-FA2D-2898DE5E630D}"/>
              </a:ext>
            </a:extLst>
          </p:cNvPr>
          <p:cNvPicPr>
            <a:picLocks noChangeAspect="1"/>
          </p:cNvPicPr>
          <p:nvPr/>
        </p:nvPicPr>
        <p:blipFill rotWithShape="1">
          <a:blip r:embed="rId2"/>
          <a:srcRect l="5420" r="14063" b="1"/>
          <a:stretch/>
        </p:blipFill>
        <p:spPr>
          <a:xfrm>
            <a:off x="643467" y="643467"/>
            <a:ext cx="5372099" cy="5571066"/>
          </a:xfrm>
          <a:prstGeom prst="rect">
            <a:avLst/>
          </a:prstGeom>
        </p:spPr>
      </p:pic>
      <p:pic>
        <p:nvPicPr>
          <p:cNvPr id="3" name="Picture 2">
            <a:extLst>
              <a:ext uri="{FF2B5EF4-FFF2-40B4-BE49-F238E27FC236}">
                <a16:creationId xmlns:a16="http://schemas.microsoft.com/office/drawing/2014/main" id="{5213AED9-0FA3-64A7-4454-7B9D805F3DF4}"/>
              </a:ext>
            </a:extLst>
          </p:cNvPr>
          <p:cNvPicPr>
            <a:picLocks noChangeAspect="1"/>
          </p:cNvPicPr>
          <p:nvPr/>
        </p:nvPicPr>
        <p:blipFill rotWithShape="1">
          <a:blip r:embed="rId3"/>
          <a:srcRect l="3180" r="4249"/>
          <a:stretch/>
        </p:blipFill>
        <p:spPr>
          <a:xfrm>
            <a:off x="6176432" y="643467"/>
            <a:ext cx="5372100" cy="5571066"/>
          </a:xfrm>
          <a:prstGeom prst="rect">
            <a:avLst/>
          </a:prstGeom>
        </p:spPr>
      </p:pic>
    </p:spTree>
    <p:extLst>
      <p:ext uri="{BB962C8B-B14F-4D97-AF65-F5344CB8AC3E}">
        <p14:creationId xmlns:p14="http://schemas.microsoft.com/office/powerpoint/2010/main" val="4003681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55189-3816-647A-E117-FF4211C1D78D}"/>
              </a:ext>
            </a:extLst>
          </p:cNvPr>
          <p:cNvPicPr>
            <a:picLocks noChangeAspect="1"/>
          </p:cNvPicPr>
          <p:nvPr/>
        </p:nvPicPr>
        <p:blipFill>
          <a:blip r:embed="rId2"/>
          <a:stretch>
            <a:fillRect/>
          </a:stretch>
        </p:blipFill>
        <p:spPr>
          <a:xfrm>
            <a:off x="4213064" y="0"/>
            <a:ext cx="3765872" cy="6858000"/>
          </a:xfrm>
          <a:prstGeom prst="rect">
            <a:avLst/>
          </a:prstGeom>
        </p:spPr>
      </p:pic>
    </p:spTree>
    <p:extLst>
      <p:ext uri="{BB962C8B-B14F-4D97-AF65-F5344CB8AC3E}">
        <p14:creationId xmlns:p14="http://schemas.microsoft.com/office/powerpoint/2010/main" val="2710722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B7B7529-866D-79EC-F2CB-E08D549ACE51}"/>
              </a:ext>
            </a:extLst>
          </p:cNvPr>
          <p:cNvPicPr>
            <a:picLocks noChangeAspect="1"/>
          </p:cNvPicPr>
          <p:nvPr/>
        </p:nvPicPr>
        <p:blipFill rotWithShape="1">
          <a:blip r:embed="rId2"/>
          <a:srcRect t="23730" b="4321"/>
          <a:stretch/>
        </p:blipFill>
        <p:spPr>
          <a:xfrm>
            <a:off x="457200" y="457200"/>
            <a:ext cx="11277600" cy="5943600"/>
          </a:xfrm>
          <a:prstGeom prst="rect">
            <a:avLst/>
          </a:prstGeom>
        </p:spPr>
      </p:pic>
    </p:spTree>
    <p:extLst>
      <p:ext uri="{BB962C8B-B14F-4D97-AF65-F5344CB8AC3E}">
        <p14:creationId xmlns:p14="http://schemas.microsoft.com/office/powerpoint/2010/main" val="427475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F2363E-F129-BBD3-A191-A7D7C9AFF337}"/>
              </a:ext>
            </a:extLst>
          </p:cNvPr>
          <p:cNvSpPr>
            <a:spLocks noGrp="1"/>
          </p:cNvSpPr>
          <p:nvPr>
            <p:ph idx="1"/>
          </p:nvPr>
        </p:nvSpPr>
        <p:spPr/>
        <p:txBody>
          <a:bodyPr/>
          <a:lstStyle/>
          <a:p>
            <a:r>
              <a:rPr lang="en-IE" dirty="0"/>
              <a:t>Key Question :</a:t>
            </a:r>
          </a:p>
          <a:p>
            <a:endParaRPr lang="en-IE" dirty="0"/>
          </a:p>
          <a:p>
            <a:r>
              <a:rPr lang="en-IE" dirty="0"/>
              <a:t>Is </a:t>
            </a:r>
            <a:r>
              <a:rPr lang="en-IE" dirty="0" err="1"/>
              <a:t>Lisheen</a:t>
            </a:r>
            <a:r>
              <a:rPr lang="en-IE" dirty="0"/>
              <a:t> Mine an example of sustainable Mining ?</a:t>
            </a:r>
          </a:p>
          <a:p>
            <a:endParaRPr lang="en-IE" dirty="0"/>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Overall sustainable mining is possible if efforts are made to enhance the benefits of mining activity and to reduce or mitigate negative impacts.  </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Involvement of the local community in the process allows companies a </a:t>
            </a:r>
            <a:r>
              <a:rPr lang="en-IE" sz="1800" i="1" dirty="0">
                <a:effectLst/>
                <a:latin typeface="Times New Roman" panose="02020603050405020304" pitchFamily="18" charset="0"/>
                <a:ea typeface="Calibri" panose="020F0502020204030204" pitchFamily="34" charset="0"/>
                <a:cs typeface="Times New Roman" panose="02020603050405020304" pitchFamily="18" charset="0"/>
              </a:rPr>
              <a:t>“social licence to operate”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1019167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2FC956-B1E5-78E7-58D1-DB28EA20368D}"/>
              </a:ext>
            </a:extLst>
          </p:cNvPr>
          <p:cNvSpPr>
            <a:spLocks noGrp="1"/>
          </p:cNvSpPr>
          <p:nvPr>
            <p:ph sz="half" idx="1"/>
          </p:nvPr>
        </p:nvSpPr>
        <p:spPr/>
        <p:txBody>
          <a:bodyPr/>
          <a:lstStyle/>
          <a:p>
            <a:r>
              <a:rPr lang="en-IE" dirty="0"/>
              <a:t>Future of Mining In Ireland</a:t>
            </a:r>
          </a:p>
        </p:txBody>
      </p:sp>
      <p:sp>
        <p:nvSpPr>
          <p:cNvPr id="4" name="Content Placeholder 3">
            <a:extLst>
              <a:ext uri="{FF2B5EF4-FFF2-40B4-BE49-F238E27FC236}">
                <a16:creationId xmlns:a16="http://schemas.microsoft.com/office/drawing/2014/main" id="{82550830-AE4F-794D-F6A3-08828E2E88A9}"/>
              </a:ext>
            </a:extLst>
          </p:cNvPr>
          <p:cNvSpPr>
            <a:spLocks noGrp="1"/>
          </p:cNvSpPr>
          <p:nvPr>
            <p:ph sz="half" idx="2"/>
          </p:nvPr>
        </p:nvSpPr>
        <p:spPr/>
        <p:txBody>
          <a:bodyPr/>
          <a:lstStyle/>
          <a:p>
            <a:endParaRPr lang="en-IE"/>
          </a:p>
        </p:txBody>
      </p:sp>
      <p:sp>
        <p:nvSpPr>
          <p:cNvPr id="5" name="TextBox 4">
            <a:extLst>
              <a:ext uri="{FF2B5EF4-FFF2-40B4-BE49-F238E27FC236}">
                <a16:creationId xmlns:a16="http://schemas.microsoft.com/office/drawing/2014/main" id="{523A64A9-0744-08DC-A0AB-F6B974C99651}"/>
              </a:ext>
            </a:extLst>
          </p:cNvPr>
          <p:cNvSpPr txBox="1"/>
          <p:nvPr/>
        </p:nvSpPr>
        <p:spPr>
          <a:xfrm>
            <a:off x="881149" y="2551837"/>
            <a:ext cx="4494415" cy="2585323"/>
          </a:xfrm>
          <a:prstGeom prst="rect">
            <a:avLst/>
          </a:prstGeom>
          <a:noFill/>
        </p:spPr>
        <p:txBody>
          <a:bodyPr wrap="square">
            <a:spAutoFit/>
          </a:bodyPr>
          <a:lstStyle/>
          <a:p>
            <a:r>
              <a:rPr lang="en-GB" b="0" i="0" dirty="0">
                <a:solidFill>
                  <a:srgbClr val="191919"/>
                </a:solidFill>
                <a:effectLst/>
                <a:latin typeface="Noto Serif JP"/>
              </a:rPr>
              <a:t>Geological Survey of Ireland.</a:t>
            </a:r>
          </a:p>
          <a:p>
            <a:endParaRPr lang="en-GB" dirty="0">
              <a:solidFill>
                <a:srgbClr val="191919"/>
              </a:solidFill>
              <a:latin typeface="Noto Serif JP"/>
            </a:endParaRPr>
          </a:p>
          <a:p>
            <a:r>
              <a:rPr lang="en-GB" b="0" i="0" dirty="0">
                <a:solidFill>
                  <a:srgbClr val="191919"/>
                </a:solidFill>
                <a:effectLst/>
                <a:latin typeface="Noto Serif JP"/>
              </a:rPr>
              <a:t>“</a:t>
            </a:r>
            <a:r>
              <a:rPr lang="en-GB" b="0" i="1" dirty="0">
                <a:solidFill>
                  <a:srgbClr val="191919"/>
                </a:solidFill>
                <a:effectLst/>
                <a:latin typeface="Noto Serif JP"/>
              </a:rPr>
              <a:t>Ireland can offer more. Strong potential exists to further explore for zinc, in addition to other known metals critical to the green economy which are also found on the island including silver, gold, copper, lead, lithium, barytes, antimony, cobalt, platinum group elements and rare earth elements</a:t>
            </a:r>
            <a:r>
              <a:rPr lang="en-GB" i="1" dirty="0">
                <a:solidFill>
                  <a:srgbClr val="191919"/>
                </a:solidFill>
                <a:latin typeface="Noto Serif JP"/>
              </a:rPr>
              <a:t>”</a:t>
            </a:r>
            <a:endParaRPr lang="en-IE" i="1" dirty="0"/>
          </a:p>
        </p:txBody>
      </p:sp>
    </p:spTree>
    <p:extLst>
      <p:ext uri="{BB962C8B-B14F-4D97-AF65-F5344CB8AC3E}">
        <p14:creationId xmlns:p14="http://schemas.microsoft.com/office/powerpoint/2010/main" val="3147286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F0F259-CD1B-D793-6629-B8B6E184DAB4}"/>
              </a:ext>
            </a:extLst>
          </p:cNvPr>
          <p:cNvSpPr>
            <a:spLocks noGrp="1"/>
          </p:cNvSpPr>
          <p:nvPr>
            <p:ph sz="half" idx="1"/>
          </p:nvPr>
        </p:nvSpPr>
        <p:spPr/>
        <p:txBody>
          <a:bodyPr>
            <a:normAutofit/>
          </a:bodyPr>
          <a:lstStyle/>
          <a:p>
            <a:r>
              <a:rPr lang="en-IE" sz="2000" b="1" dirty="0">
                <a:latin typeface="Times New Roman" panose="02020603050405020304" pitchFamily="18" charset="0"/>
                <a:cs typeface="Times New Roman" panose="02020603050405020304" pitchFamily="18" charset="0"/>
              </a:rPr>
              <a:t>Examination Questions in past  papers.</a:t>
            </a:r>
          </a:p>
          <a:p>
            <a:r>
              <a:rPr lang="en-IE" sz="2000" b="1" dirty="0">
                <a:latin typeface="Times New Roman" panose="02020603050405020304" pitchFamily="18" charset="0"/>
                <a:cs typeface="Times New Roman" panose="02020603050405020304" pitchFamily="18" charset="0"/>
              </a:rPr>
              <a:t>Human Interaction with the rock cycle: Physical Section: 30 marks.</a:t>
            </a:r>
          </a:p>
          <a:p>
            <a:endParaRPr lang="en-IE" sz="2000" b="1" dirty="0">
              <a:latin typeface="Times New Roman" panose="02020603050405020304" pitchFamily="18" charset="0"/>
              <a:cs typeface="Times New Roman" panose="02020603050405020304" pitchFamily="18" charset="0"/>
            </a:endParaRPr>
          </a:p>
          <a:p>
            <a:r>
              <a:rPr lang="en-IE" sz="2000" b="1" dirty="0">
                <a:latin typeface="Times New Roman" panose="02020603050405020304" pitchFamily="18" charset="0"/>
                <a:cs typeface="Times New Roman" panose="02020603050405020304" pitchFamily="18" charset="0"/>
              </a:rPr>
              <a:t>Higher Level</a:t>
            </a:r>
          </a:p>
          <a:p>
            <a:r>
              <a:rPr lang="en-IE" sz="2000" dirty="0">
                <a:latin typeface="Times New Roman" panose="02020603050405020304" pitchFamily="18" charset="0"/>
                <a:cs typeface="Times New Roman" panose="02020603050405020304" pitchFamily="18" charset="0"/>
              </a:rPr>
              <a:t>2009, 2010, 2011, 2013, 2015, 2018, 2020, 2022 ?</a:t>
            </a:r>
          </a:p>
          <a:p>
            <a:r>
              <a:rPr lang="en-IE" sz="2000" b="1" dirty="0">
                <a:latin typeface="Times New Roman" panose="02020603050405020304" pitchFamily="18" charset="0"/>
                <a:cs typeface="Times New Roman" panose="02020603050405020304" pitchFamily="18" charset="0"/>
              </a:rPr>
              <a:t>Ordinary Level</a:t>
            </a:r>
          </a:p>
          <a:p>
            <a:r>
              <a:rPr lang="en-IE" sz="2000" dirty="0">
                <a:latin typeface="Times New Roman" panose="02020603050405020304" pitchFamily="18" charset="0"/>
                <a:cs typeface="Times New Roman" panose="02020603050405020304" pitchFamily="18" charset="0"/>
              </a:rPr>
              <a:t>2010, 2013, 2014, 2016, 2017, 2018, 2019</a:t>
            </a:r>
            <a:r>
              <a:rPr lang="en-IE" sz="2000">
                <a:latin typeface="Times New Roman" panose="02020603050405020304" pitchFamily="18" charset="0"/>
                <a:cs typeface="Times New Roman" panose="02020603050405020304" pitchFamily="18" charset="0"/>
              </a:rPr>
              <a:t>, 2020, 2021</a:t>
            </a:r>
            <a:endParaRPr lang="en-IE" sz="2000" dirty="0">
              <a:latin typeface="Times New Roman" panose="02020603050405020304" pitchFamily="18" charset="0"/>
              <a:cs typeface="Times New Roman" panose="02020603050405020304" pitchFamily="18" charset="0"/>
            </a:endParaRPr>
          </a:p>
          <a:p>
            <a:endParaRPr lang="en-IE" sz="2000" dirty="0">
              <a:latin typeface="Times New Roman" panose="02020603050405020304" pitchFamily="18" charset="0"/>
              <a:cs typeface="Times New Roman" panose="02020603050405020304" pitchFamily="18" charset="0"/>
            </a:endParaRPr>
          </a:p>
          <a:p>
            <a:endParaRPr lang="en-IE" dirty="0"/>
          </a:p>
        </p:txBody>
      </p:sp>
      <p:pic>
        <p:nvPicPr>
          <p:cNvPr id="1026" name="Picture 2" descr="Rock cycle « KaiserScience">
            <a:extLst>
              <a:ext uri="{FF2B5EF4-FFF2-40B4-BE49-F238E27FC236}">
                <a16:creationId xmlns:a16="http://schemas.microsoft.com/office/drawing/2014/main" id="{6CD6830C-2D5C-3701-0506-B0606CB0502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04955" y="2241261"/>
            <a:ext cx="5181600" cy="363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77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F0F259-CD1B-D793-6629-B8B6E184DAB4}"/>
              </a:ext>
            </a:extLst>
          </p:cNvPr>
          <p:cNvSpPr>
            <a:spLocks noGrp="1"/>
          </p:cNvSpPr>
          <p:nvPr>
            <p:ph sz="half" idx="1"/>
          </p:nvPr>
        </p:nvSpPr>
        <p:spPr/>
        <p:txBody>
          <a:bodyPr/>
          <a:lstStyle/>
          <a:p>
            <a:r>
              <a:rPr lang="en-IE" sz="1800" dirty="0">
                <a:latin typeface="Times New Roman" panose="02020603050405020304" pitchFamily="18" charset="0"/>
                <a:cs typeface="Times New Roman" panose="02020603050405020304" pitchFamily="18" charset="0"/>
              </a:rPr>
              <a:t>Examination Questions in past Higher level papers.</a:t>
            </a:r>
          </a:p>
          <a:p>
            <a:r>
              <a:rPr lang="en-IE" sz="1800" b="1" dirty="0">
                <a:latin typeface="Times New Roman" panose="02020603050405020304" pitchFamily="18" charset="0"/>
                <a:cs typeface="Times New Roman" panose="02020603050405020304" pitchFamily="18" charset="0"/>
              </a:rPr>
              <a:t>Conflict of Interests: Economic Elective :30 marks</a:t>
            </a:r>
          </a:p>
          <a:p>
            <a:r>
              <a:rPr lang="en-IE" sz="1800" dirty="0">
                <a:latin typeface="Times New Roman" panose="02020603050405020304" pitchFamily="18" charset="0"/>
                <a:cs typeface="Times New Roman" panose="02020603050405020304" pitchFamily="18" charset="0"/>
              </a:rPr>
              <a:t>2009, 2010, 2012, 2014, 2016, 2018, 2021</a:t>
            </a:r>
          </a:p>
          <a:p>
            <a:endParaRPr lang="en-IE" sz="1800" dirty="0">
              <a:latin typeface="Times New Roman" panose="02020603050405020304" pitchFamily="18" charset="0"/>
              <a:cs typeface="Times New Roman" panose="02020603050405020304" pitchFamily="18" charset="0"/>
            </a:endParaRPr>
          </a:p>
          <a:p>
            <a:r>
              <a:rPr lang="en-IE" sz="1800" dirty="0">
                <a:latin typeface="Times New Roman" panose="02020603050405020304" pitchFamily="18" charset="0"/>
                <a:cs typeface="Times New Roman" panose="02020603050405020304" pitchFamily="18" charset="0"/>
              </a:rPr>
              <a:t>Ordinary Level</a:t>
            </a:r>
          </a:p>
          <a:p>
            <a:r>
              <a:rPr lang="en-IE" sz="1800" dirty="0">
                <a:latin typeface="Times New Roman" panose="02020603050405020304" pitchFamily="18" charset="0"/>
                <a:cs typeface="Times New Roman" panose="02020603050405020304" pitchFamily="18" charset="0"/>
              </a:rPr>
              <a:t>2010, 2012, 2014, 2016, 2018, 2020</a:t>
            </a:r>
          </a:p>
          <a:p>
            <a:endParaRPr lang="en-IE" sz="1800" dirty="0">
              <a:latin typeface="Times New Roman" panose="02020603050405020304" pitchFamily="18" charset="0"/>
              <a:cs typeface="Times New Roman" panose="02020603050405020304" pitchFamily="18" charset="0"/>
            </a:endParaRPr>
          </a:p>
          <a:p>
            <a:pPr marL="0" indent="0">
              <a:buNone/>
            </a:pPr>
            <a:endParaRPr lang="en-IE" sz="1800" dirty="0">
              <a:latin typeface="Times New Roman" panose="02020603050405020304" pitchFamily="18" charset="0"/>
              <a:cs typeface="Times New Roman" panose="02020603050405020304" pitchFamily="18" charset="0"/>
            </a:endParaRPr>
          </a:p>
          <a:p>
            <a:endParaRPr lang="en-IE" dirty="0"/>
          </a:p>
          <a:p>
            <a:endParaRPr lang="en-IE" dirty="0"/>
          </a:p>
        </p:txBody>
      </p:sp>
      <p:pic>
        <p:nvPicPr>
          <p:cNvPr id="2050" name="Picture 2" descr="Mining cartoon 8 | Some of the local population opposes mini… | Flickr">
            <a:extLst>
              <a:ext uri="{FF2B5EF4-FFF2-40B4-BE49-F238E27FC236}">
                <a16:creationId xmlns:a16="http://schemas.microsoft.com/office/drawing/2014/main" id="{439E0E73-CB83-0537-4E67-F117FBE322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67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F0F259-CD1B-D793-6629-B8B6E184DAB4}"/>
              </a:ext>
            </a:extLst>
          </p:cNvPr>
          <p:cNvSpPr>
            <a:spLocks noGrp="1"/>
          </p:cNvSpPr>
          <p:nvPr>
            <p:ph sz="half" idx="1"/>
          </p:nvPr>
        </p:nvSpPr>
        <p:spPr/>
        <p:txBody>
          <a:bodyPr/>
          <a:lstStyle/>
          <a:p>
            <a:r>
              <a:rPr lang="en-IE" sz="1800" dirty="0">
                <a:latin typeface="Times New Roman" panose="02020603050405020304" pitchFamily="18" charset="0"/>
                <a:cs typeface="Times New Roman" panose="02020603050405020304" pitchFamily="18" charset="0"/>
              </a:rPr>
              <a:t>Examination Questions in past Higher level papers.</a:t>
            </a:r>
          </a:p>
          <a:p>
            <a:r>
              <a:rPr lang="en-IE" sz="1800" b="1" dirty="0">
                <a:latin typeface="Times New Roman" panose="02020603050405020304" pitchFamily="18" charset="0"/>
                <a:cs typeface="Times New Roman" panose="02020603050405020304" pitchFamily="18" charset="0"/>
              </a:rPr>
              <a:t>Environmental impacts of economic activities: Economic Elective: 30 marks.</a:t>
            </a:r>
          </a:p>
          <a:p>
            <a:r>
              <a:rPr lang="en-IE" sz="1800" dirty="0">
                <a:latin typeface="Times New Roman" panose="02020603050405020304" pitchFamily="18" charset="0"/>
                <a:cs typeface="Times New Roman" panose="02020603050405020304" pitchFamily="18" charset="0"/>
              </a:rPr>
              <a:t>2018</a:t>
            </a:r>
          </a:p>
          <a:p>
            <a:r>
              <a:rPr lang="en-IE" sz="1800" dirty="0">
                <a:latin typeface="Times New Roman" panose="02020603050405020304" pitchFamily="18" charset="0"/>
                <a:cs typeface="Times New Roman" panose="02020603050405020304" pitchFamily="18" charset="0"/>
              </a:rPr>
              <a:t>2015</a:t>
            </a:r>
            <a:endParaRPr lang="en-IE" dirty="0"/>
          </a:p>
          <a:p>
            <a:endParaRPr lang="en-IE" dirty="0"/>
          </a:p>
        </p:txBody>
      </p:sp>
      <p:pic>
        <p:nvPicPr>
          <p:cNvPr id="1026" name="Picture 2" descr="Student cartoon Stock Photos, Royalty Free Student cartoon ...">
            <a:extLst>
              <a:ext uri="{FF2B5EF4-FFF2-40B4-BE49-F238E27FC236}">
                <a16:creationId xmlns:a16="http://schemas.microsoft.com/office/drawing/2014/main" id="{C7A0096E-2204-EB04-07E3-E77F93E7032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80331" y="1825625"/>
            <a:ext cx="4565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424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icycle&#10;&#10;Description automatically generated">
            <a:extLst>
              <a:ext uri="{FF2B5EF4-FFF2-40B4-BE49-F238E27FC236}">
                <a16:creationId xmlns:a16="http://schemas.microsoft.com/office/drawing/2014/main" id="{ABEB8E94-BD36-7A08-C893-F3379875F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95" y="0"/>
            <a:ext cx="10252010" cy="6858000"/>
          </a:xfrm>
          <a:prstGeom prst="rect">
            <a:avLst/>
          </a:prstGeom>
        </p:spPr>
      </p:pic>
    </p:spTree>
    <p:extLst>
      <p:ext uri="{BB962C8B-B14F-4D97-AF65-F5344CB8AC3E}">
        <p14:creationId xmlns:p14="http://schemas.microsoft.com/office/powerpoint/2010/main" val="369078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light, dark&#10;&#10;Description automatically generated">
            <a:extLst>
              <a:ext uri="{FF2B5EF4-FFF2-40B4-BE49-F238E27FC236}">
                <a16:creationId xmlns:a16="http://schemas.microsoft.com/office/drawing/2014/main" id="{9407EE0B-DDA9-5E11-54C9-DDE432F9B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891" y="1474124"/>
            <a:ext cx="7658793" cy="4455621"/>
          </a:xfrm>
          <a:prstGeom prst="rect">
            <a:avLst/>
          </a:prstGeom>
        </p:spPr>
      </p:pic>
    </p:spTree>
    <p:extLst>
      <p:ext uri="{BB962C8B-B14F-4D97-AF65-F5344CB8AC3E}">
        <p14:creationId xmlns:p14="http://schemas.microsoft.com/office/powerpoint/2010/main" val="305738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Revenue from Old Mines Through Renewable Energy">
            <a:extLst>
              <a:ext uri="{FF2B5EF4-FFF2-40B4-BE49-F238E27FC236}">
                <a16:creationId xmlns:a16="http://schemas.microsoft.com/office/drawing/2014/main" id="{DA2FB35E-1D97-BEA4-7C37-2662F2482F7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59677" y="2340077"/>
            <a:ext cx="3397046" cy="23973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AE43CA2-15A4-3889-A56B-306084A769C4}"/>
              </a:ext>
            </a:extLst>
          </p:cNvPr>
          <p:cNvSpPr>
            <a:spLocks noGrp="1"/>
          </p:cNvSpPr>
          <p:nvPr>
            <p:ph sz="half" idx="1"/>
          </p:nvPr>
        </p:nvSpPr>
        <p:spPr>
          <a:xfrm>
            <a:off x="838200" y="1825625"/>
            <a:ext cx="5181600" cy="4020993"/>
          </a:xfrm>
        </p:spPr>
        <p:txBody>
          <a:bodyPr>
            <a:normAutofit/>
          </a:bodyPr>
          <a:lstStyle/>
          <a:p>
            <a:r>
              <a:rPr lang="en-IE" sz="2000" b="1" dirty="0">
                <a:latin typeface="Times New Roman" panose="02020603050405020304" pitchFamily="18" charset="0"/>
                <a:cs typeface="Times New Roman" panose="02020603050405020304" pitchFamily="18" charset="0"/>
              </a:rPr>
              <a:t>Class Discussion. </a:t>
            </a:r>
          </a:p>
          <a:p>
            <a:r>
              <a:rPr lang="en-IE" sz="2000" dirty="0">
                <a:latin typeface="Times New Roman" panose="02020603050405020304" pitchFamily="18" charset="0"/>
                <a:cs typeface="Times New Roman" panose="02020603050405020304" pitchFamily="18" charset="0"/>
              </a:rPr>
              <a:t>Introduce the need to develop renewable energy resources, link to climate change and global warming.</a:t>
            </a:r>
          </a:p>
          <a:p>
            <a:r>
              <a:rPr lang="en-IE" sz="2000" dirty="0">
                <a:latin typeface="Times New Roman" panose="02020603050405020304" pitchFamily="18" charset="0"/>
                <a:cs typeface="Times New Roman" panose="02020603050405020304" pitchFamily="18" charset="0"/>
              </a:rPr>
              <a:t>Examine the types of renewable energies available.</a:t>
            </a:r>
          </a:p>
          <a:p>
            <a:r>
              <a:rPr lang="en-IE" sz="2000" dirty="0">
                <a:latin typeface="Times New Roman" panose="02020603050405020304" pitchFamily="18" charset="0"/>
                <a:cs typeface="Times New Roman" panose="02020603050405020304" pitchFamily="18" charset="0"/>
              </a:rPr>
              <a:t>Discuss the best options for Ireland.</a:t>
            </a:r>
          </a:p>
          <a:p>
            <a:r>
              <a:rPr lang="en-IE" sz="2000" dirty="0">
                <a:latin typeface="Times New Roman" panose="02020603050405020304" pitchFamily="18" charset="0"/>
                <a:cs typeface="Times New Roman" panose="02020603050405020304" pitchFamily="18" charset="0"/>
              </a:rPr>
              <a:t>Wind (onshore and offshore).</a:t>
            </a:r>
          </a:p>
          <a:p>
            <a:r>
              <a:rPr lang="en-IE" sz="2000" dirty="0">
                <a:latin typeface="Times New Roman" panose="02020603050405020304" pitchFamily="18" charset="0"/>
                <a:cs typeface="Times New Roman" panose="02020603050405020304" pitchFamily="18" charset="0"/>
              </a:rPr>
              <a:t>Solar.</a:t>
            </a:r>
          </a:p>
          <a:p>
            <a:r>
              <a:rPr lang="en-IE" sz="2000" dirty="0">
                <a:latin typeface="Times New Roman" panose="02020603050405020304" pitchFamily="18" charset="0"/>
                <a:cs typeface="Times New Roman" panose="02020603050405020304" pitchFamily="18" charset="0"/>
              </a:rPr>
              <a:t>Make the link between construction, operation of these to key outputs from Mining activities.</a:t>
            </a:r>
          </a:p>
        </p:txBody>
      </p:sp>
    </p:spTree>
    <p:extLst>
      <p:ext uri="{BB962C8B-B14F-4D97-AF65-F5344CB8AC3E}">
        <p14:creationId xmlns:p14="http://schemas.microsoft.com/office/powerpoint/2010/main" val="147252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windmill, outdoor object&#10;&#10;Description automatically generated">
            <a:extLst>
              <a:ext uri="{FF2B5EF4-FFF2-40B4-BE49-F238E27FC236}">
                <a16:creationId xmlns:a16="http://schemas.microsoft.com/office/drawing/2014/main" id="{8ABB22E5-EE24-6075-B7F4-A33FFFFF9395}"/>
              </a:ext>
            </a:extLst>
          </p:cNvPr>
          <p:cNvPicPr>
            <a:picLocks noChangeAspect="1"/>
          </p:cNvPicPr>
          <p:nvPr/>
        </p:nvPicPr>
        <p:blipFill rotWithShape="1">
          <a:blip r:embed="rId2">
            <a:extLst>
              <a:ext uri="{28A0092B-C50C-407E-A947-70E740481C1C}">
                <a14:useLocalDpi xmlns:a14="http://schemas.microsoft.com/office/drawing/2010/main" val="0"/>
              </a:ext>
            </a:extLst>
          </a:blip>
          <a:srcRect l="12854" r="4008"/>
          <a:stretch/>
        </p:blipFill>
        <p:spPr>
          <a:xfrm>
            <a:off x="2286328" y="138545"/>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3EBFD9E6-E932-16B5-4BCA-6BFE08EB9054}"/>
              </a:ext>
            </a:extLst>
          </p:cNvPr>
          <p:cNvSpPr txBox="1"/>
          <p:nvPr/>
        </p:nvSpPr>
        <p:spPr>
          <a:xfrm>
            <a:off x="249382" y="138545"/>
            <a:ext cx="1828800" cy="1477328"/>
          </a:xfrm>
          <a:prstGeom prst="rect">
            <a:avLst/>
          </a:prstGeom>
          <a:noFill/>
        </p:spPr>
        <p:txBody>
          <a:bodyPr wrap="square" rtlCol="0">
            <a:spAutoFit/>
          </a:bodyPr>
          <a:lstStyle/>
          <a:p>
            <a:r>
              <a:rPr lang="en-US" dirty="0">
                <a:solidFill>
                  <a:srgbClr val="FF0000"/>
                </a:solidFill>
              </a:rPr>
              <a:t>Construction and operation of a windfarm is not possible without Mining Inputs.</a:t>
            </a:r>
            <a:endParaRPr lang="en-US" sz="1800" kern="1200" dirty="0">
              <a:solidFill>
                <a:srgbClr val="FF0000"/>
              </a:solidFill>
              <a:latin typeface="+mn-lt"/>
              <a:ea typeface="+mn-ea"/>
              <a:cs typeface="+mn-cs"/>
            </a:endParaRPr>
          </a:p>
        </p:txBody>
      </p:sp>
    </p:spTree>
    <p:extLst>
      <p:ext uri="{BB962C8B-B14F-4D97-AF65-F5344CB8AC3E}">
        <p14:creationId xmlns:p14="http://schemas.microsoft.com/office/powerpoint/2010/main" val="57235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0093583-677E-5076-8580-323C94015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263" y="1346660"/>
            <a:ext cx="8618792" cy="4848071"/>
          </a:xfrm>
          <a:prstGeom prst="rect">
            <a:avLst/>
          </a:prstGeom>
        </p:spPr>
      </p:pic>
      <p:sp>
        <p:nvSpPr>
          <p:cNvPr id="2" name="TextBox 1">
            <a:extLst>
              <a:ext uri="{FF2B5EF4-FFF2-40B4-BE49-F238E27FC236}">
                <a16:creationId xmlns:a16="http://schemas.microsoft.com/office/drawing/2014/main" id="{B2BD98C9-27EB-0C8F-D88E-609366B9CBBA}"/>
              </a:ext>
            </a:extLst>
          </p:cNvPr>
          <p:cNvSpPr txBox="1"/>
          <p:nvPr/>
        </p:nvSpPr>
        <p:spPr>
          <a:xfrm>
            <a:off x="249382" y="138545"/>
            <a:ext cx="1828800" cy="1754326"/>
          </a:xfrm>
          <a:prstGeom prst="rect">
            <a:avLst/>
          </a:prstGeom>
          <a:noFill/>
        </p:spPr>
        <p:txBody>
          <a:bodyPr wrap="square" rtlCol="0">
            <a:spAutoFit/>
          </a:bodyPr>
          <a:lstStyle/>
          <a:p>
            <a:r>
              <a:rPr lang="en-US" dirty="0">
                <a:solidFill>
                  <a:srgbClr val="FF0000"/>
                </a:solidFill>
              </a:rPr>
              <a:t>Construction and operation of Solar panels is not possible without Mining Inputs.</a:t>
            </a:r>
            <a:endParaRPr lang="en-US" sz="1800" kern="1200" dirty="0">
              <a:solidFill>
                <a:srgbClr val="FF0000"/>
              </a:solidFill>
              <a:latin typeface="+mn-lt"/>
              <a:ea typeface="+mn-ea"/>
              <a:cs typeface="+mn-cs"/>
            </a:endParaRPr>
          </a:p>
        </p:txBody>
      </p:sp>
    </p:spTree>
    <p:extLst>
      <p:ext uri="{BB962C8B-B14F-4D97-AF65-F5344CB8AC3E}">
        <p14:creationId xmlns:p14="http://schemas.microsoft.com/office/powerpoint/2010/main" val="209066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99B81D-A0F4-E99D-CAC1-CEC56A026DFF}"/>
              </a:ext>
            </a:extLst>
          </p:cNvPr>
          <p:cNvSpPr>
            <a:spLocks noGrp="1"/>
          </p:cNvSpPr>
          <p:nvPr>
            <p:ph sz="half" idx="1"/>
          </p:nvPr>
        </p:nvSpPr>
        <p:spPr>
          <a:xfrm>
            <a:off x="1318953" y="1052018"/>
            <a:ext cx="5092931" cy="1547214"/>
          </a:xfrm>
        </p:spPr>
        <p:txBody>
          <a:bodyPr/>
          <a:lstStyle/>
          <a:p>
            <a:r>
              <a:rPr lang="en-IE" sz="2000" dirty="0">
                <a:latin typeface="Times New Roman" panose="02020603050405020304" pitchFamily="18" charset="0"/>
                <a:cs typeface="Times New Roman" panose="02020603050405020304" pitchFamily="18" charset="0"/>
              </a:rPr>
              <a:t>Class Activity – Ask students to design a memory map to illustrate their perceptions of Mining as an activity.</a:t>
            </a:r>
          </a:p>
          <a:p>
            <a:endParaRPr lang="en-IE" sz="2000" dirty="0">
              <a:latin typeface="Times New Roman" panose="02020603050405020304" pitchFamily="18" charset="0"/>
              <a:cs typeface="Times New Roman" panose="02020603050405020304" pitchFamily="18" charset="0"/>
            </a:endParaRPr>
          </a:p>
          <a:p>
            <a:pPr marL="0" indent="0">
              <a:buNone/>
            </a:pPr>
            <a:endParaRPr lang="en-IE" dirty="0"/>
          </a:p>
          <a:p>
            <a:endParaRPr lang="en-IE" dirty="0"/>
          </a:p>
          <a:p>
            <a:endParaRPr lang="en-IE" dirty="0"/>
          </a:p>
          <a:p>
            <a:endParaRPr lang="en-IE" dirty="0"/>
          </a:p>
          <a:p>
            <a:endParaRPr lang="en-IE" dirty="0"/>
          </a:p>
        </p:txBody>
      </p:sp>
      <p:pic>
        <p:nvPicPr>
          <p:cNvPr id="1026" name="Picture 2" descr="Mining industry cartoon icons in set collection for design. Equipment and tools vector symbol stock web illustration. - 94218315">
            <a:extLst>
              <a:ext uri="{FF2B5EF4-FFF2-40B4-BE49-F238E27FC236}">
                <a16:creationId xmlns:a16="http://schemas.microsoft.com/office/drawing/2014/main" id="{9648F837-D41A-9E79-EDAC-6124700117A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a Mind Map? - Answered - Twinkl Teaching Wiki">
            <a:extLst>
              <a:ext uri="{FF2B5EF4-FFF2-40B4-BE49-F238E27FC236}">
                <a16:creationId xmlns:a16="http://schemas.microsoft.com/office/drawing/2014/main" id="{6C32B025-5047-2DD0-F8BF-279225384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004" y="2509404"/>
            <a:ext cx="4689938" cy="312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8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1703</Words>
  <Application>Microsoft Office PowerPoint</Application>
  <PresentationFormat>Widescreen</PresentationFormat>
  <Paragraphs>193</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vt:lpstr>
      <vt:lpstr>Calibri Light</vt:lpstr>
      <vt:lpstr>Noto Serif JP</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Solon</dc:creator>
  <cp:lastModifiedBy>Eleanor Solon</cp:lastModifiedBy>
  <cp:revision>21</cp:revision>
  <cp:lastPrinted>2022-12-02T10:39:16Z</cp:lastPrinted>
  <dcterms:created xsi:type="dcterms:W3CDTF">2022-11-22T14:59:15Z</dcterms:created>
  <dcterms:modified xsi:type="dcterms:W3CDTF">2022-12-02T12:51:41Z</dcterms:modified>
</cp:coreProperties>
</file>