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5_31A4FD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2_B98607C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71" r:id="rId5"/>
    <p:sldId id="276" r:id="rId6"/>
    <p:sldId id="282" r:id="rId7"/>
    <p:sldId id="277" r:id="rId8"/>
    <p:sldId id="278" r:id="rId9"/>
    <p:sldId id="279" r:id="rId10"/>
    <p:sldId id="281" r:id="rId11"/>
    <p:sldId id="292" r:id="rId12"/>
    <p:sldId id="261" r:id="rId13"/>
    <p:sldId id="262" r:id="rId14"/>
    <p:sldId id="290" r:id="rId15"/>
    <p:sldId id="289" r:id="rId16"/>
    <p:sldId id="291" r:id="rId17"/>
    <p:sldId id="288" r:id="rId18"/>
    <p:sldId id="265" r:id="rId19"/>
    <p:sldId id="269" r:id="rId20"/>
    <p:sldId id="270" r:id="rId21"/>
    <p:sldId id="285" r:id="rId22"/>
    <p:sldId id="286" r:id="rId23"/>
    <p:sldId id="268"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403FC4-A441-C72B-7DD7-51E9830DDD5B}" name="Emma Tomlinson" initials="ET" userId="S::tomlinse@tcd.ie::367fec05-1ab5-4284-b00e-533dbfb0acf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609B0-BE45-19B9-DB78-FDA3768C74E8}" v="409" dt="2022-12-05T13:59:21.492"/>
    <p1510:client id="{1314405C-9C68-EB3E-D2B7-BBA4D82BBA12}" v="661" dt="2022-12-01T13:14:20.257"/>
    <p1510:client id="{2C81B5FE-0BCB-00FE-7FBA-7DF20297FE26}" v="32" dt="2022-12-08T09:23:40.913"/>
    <p1510:client id="{5B358F5D-6851-1A86-EEC3-49B893A9CE74}" v="702" dt="2022-12-07T20:22:52.316"/>
    <p1510:client id="{5D5F24E1-D48D-1C4E-8795-50522D895F71}" v="360" dt="2022-12-07T22:01:45.266"/>
    <p1510:client id="{6E38F5CA-8F41-D5BC-4290-CDC686744327}" v="9" dt="2022-12-08T19:21:42.343"/>
    <p1510:client id="{8C9307BD-672B-44DC-F0E3-27FAFAEAAAAF}" v="28" dt="2022-12-01T12:46:36.842"/>
    <p1510:client id="{AE53FEB1-23A1-4699-B921-B04BC04ADC6E}" v="96" dt="2022-11-29T10:52:39.301"/>
    <p1510:client id="{B2C9F32C-30E4-718D-C106-D9673A076A7C}" v="30" dt="2022-12-02T12:32:01.921"/>
    <p1510:client id="{F73C9BE7-37FD-9816-8E98-88DECB9FD8CF}" v="186" dt="2022-12-01T20:46:46.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15_31A4FD7.xml><?xml version="1.0" encoding="utf-8"?>
<p188:cmLst xmlns:a="http://schemas.openxmlformats.org/drawingml/2006/main" xmlns:r="http://schemas.openxmlformats.org/officeDocument/2006/relationships" xmlns:p188="http://schemas.microsoft.com/office/powerpoint/2018/8/main">
  <p188:cm id="{CBD43BDA-0045-6440-A01B-F41F2AC2BADF}" authorId="{06403FC4-A441-C72B-7DD7-51E9830DDD5B}" status="resolved" created="2022-12-05T16:19:02.575" complete="100000">
    <pc:sldMkLst xmlns:pc="http://schemas.microsoft.com/office/powerpoint/2013/main/command">
      <pc:docMk/>
      <pc:sldMk cId="2059161193" sldId="260"/>
    </pc:sldMkLst>
    <p188:replyLst>
      <p188:reply id="{07047961-4C42-2544-97A8-6D5A9562F384}" authorId="{06403FC4-A441-C72B-7DD7-51E9830DDD5B}" created="2022-12-05T17:22:10.814">
        <p188:txBody>
          <a:bodyPr/>
          <a:lstStyle/>
          <a:p>
            <a:r>
              <a:rPr lang="en-IE"/>
              <a:t>Before flick onto the next slide could ask how we get all three rock types exposed at the surface if they are laid down in layers? Topography is very minor compared to the thickness of the units so it is not so much that valleys can cut into the layers below - need something to move the rocks - generally only see more than one rock at the surface if have folding and/or faulting (they usually go together)</a:t>
            </a:r>
          </a:p>
        </p188:txBody>
      </p188:reply>
    </p188:replyLst>
    <p188:txBody>
      <a:bodyPr/>
      <a:lstStyle/>
      <a:p>
        <a:r>
          <a:rPr lang="en-IE"/>
          <a:t>I like that you used the work layers - perhaps need to stress this - rocks build up in layers or beds - need this because it is these layers that are folded</a:t>
        </a:r>
      </a:p>
    </p188:txBody>
  </p188:cm>
</p188:cmLst>
</file>

<file path=ppt/comments/modernComment_122_B98607C3.xml><?xml version="1.0" encoding="utf-8"?>
<p188:cmLst xmlns:a="http://schemas.openxmlformats.org/drawingml/2006/main" xmlns:r="http://schemas.openxmlformats.org/officeDocument/2006/relationships" xmlns:p188="http://schemas.microsoft.com/office/powerpoint/2018/8/main">
  <p188:cm id="{30C6B905-7E81-4C07-B668-7C75BA303006}" authorId="{06403FC4-A441-C72B-7DD7-51E9830DDD5B}" status="resolved" created="2022-12-05T16:19:02.575">
    <pc:sldMkLst xmlns:pc="http://schemas.microsoft.com/office/powerpoint/2013/main/command">
      <pc:docMk/>
      <pc:sldMk cId="2059161193" sldId="260"/>
    </pc:sldMkLst>
    <p188:replyLst>
      <p188:reply id="{07047961-4C42-2544-97A8-6D5A9562F384}" authorId="{06403FC4-A441-C72B-7DD7-51E9830DDD5B}" created="2022-12-05T17:22:10.814">
        <p188:txBody>
          <a:bodyPr/>
          <a:lstStyle/>
          <a:p>
            <a:r>
              <a:rPr lang="en-IE"/>
              <a:t>Before flick onto the next slide could ask how we get all three rock types exposed at the surface if they are laid down in layers? Topography is very minor compared to the thickness of the units so it is not so much that valleys can cut into the layers below - need something to move the rocks - generally only see more than one rock at the surface if have folding and/or faulting (they usually go together)</a:t>
            </a:r>
          </a:p>
        </p188:txBody>
      </p188:reply>
    </p188:replyLst>
    <p188:txBody>
      <a:bodyPr/>
      <a:lstStyle/>
      <a:p>
        <a:r>
          <a:rPr lang="en-IE"/>
          <a:t>I like that you used the work layers - perhaps need to stress this - rocks build up in layers or beds - need this because it is these layers that are folded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C9989-0A0D-46DE-AF9B-B5AF61F6A4B1}" type="datetimeFigureOut">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67B9E-21AC-40E5-88F9-0F9764CD33FC}" type="slidenum">
              <a:t>‹#›</a:t>
            </a:fld>
            <a:endParaRPr lang="en-US"/>
          </a:p>
        </p:txBody>
      </p:sp>
    </p:spTree>
    <p:extLst>
      <p:ext uri="{BB962C8B-B14F-4D97-AF65-F5344CB8AC3E}">
        <p14:creationId xmlns:p14="http://schemas.microsoft.com/office/powerpoint/2010/main" val="421029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E3E6A60-625B-DF44-8CB9-6435AD37C117}" type="slidenum">
              <a:rPr lang="en-IE" smtClean="0"/>
              <a:t>5</a:t>
            </a:fld>
            <a:endParaRPr lang="en-IE"/>
          </a:p>
        </p:txBody>
      </p:sp>
    </p:spTree>
    <p:extLst>
      <p:ext uri="{BB962C8B-B14F-4D97-AF65-F5344CB8AC3E}">
        <p14:creationId xmlns:p14="http://schemas.microsoft.com/office/powerpoint/2010/main" val="203965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flick onto the next slide could ask how we get all three rock types exposed at the surface if they are laid down in layers? </a:t>
            </a:r>
          </a:p>
          <a:p>
            <a:endParaRPr lang="en-US" dirty="0"/>
          </a:p>
          <a:p>
            <a:r>
              <a:rPr lang="en-US" dirty="0"/>
              <a:t>Topography is very minor compared to the thickness of the units so it is not so much that valleys can cut into the layers below - need something to move the rocks - generally only see more than one rock at the surface if have folding and/or faulting (they usually go together)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8067B9E-21AC-40E5-88F9-0F9764CD33FC}" type="slidenum">
              <a:rPr lang="en-GB"/>
              <a:t>7</a:t>
            </a:fld>
            <a:endParaRPr lang="en-GB"/>
          </a:p>
        </p:txBody>
      </p:sp>
    </p:spTree>
    <p:extLst>
      <p:ext uri="{BB962C8B-B14F-4D97-AF65-F5344CB8AC3E}">
        <p14:creationId xmlns:p14="http://schemas.microsoft.com/office/powerpoint/2010/main" val="384134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8067B9E-21AC-40E5-88F9-0F9764CD33FC}" type="slidenum">
              <a:rPr lang="en-GB"/>
              <a:t>9</a:t>
            </a:fld>
            <a:endParaRPr lang="en-GB"/>
          </a:p>
        </p:txBody>
      </p:sp>
    </p:spTree>
    <p:extLst>
      <p:ext uri="{BB962C8B-B14F-4D97-AF65-F5344CB8AC3E}">
        <p14:creationId xmlns:p14="http://schemas.microsoft.com/office/powerpoint/2010/main" val="343623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Maybe ask them how they differ?</a:t>
            </a:r>
          </a:p>
          <a:p>
            <a:endParaRPr lang="en-US" dirty="0">
              <a:cs typeface="Calibri"/>
            </a:endParaRPr>
          </a:p>
          <a:p>
            <a:r>
              <a:rPr lang="en-US" dirty="0">
                <a:cs typeface="Calibri"/>
              </a:rPr>
              <a:t>Both have all three layers exposed at the surface</a:t>
            </a:r>
          </a:p>
          <a:p>
            <a:r>
              <a:rPr lang="en-US" dirty="0">
                <a:cs typeface="Calibri"/>
              </a:rPr>
              <a:t>Order is different – for anticline the lowermost outcrops at the fold hinge and the youngest at the edge – other way around for the syncline</a:t>
            </a:r>
          </a:p>
          <a:p>
            <a:r>
              <a:rPr lang="en-US" dirty="0">
                <a:cs typeface="Calibri"/>
              </a:rPr>
              <a:t>Dip is different – layers dip away from the hinge in the anticline and towards in the syncline</a:t>
            </a:r>
          </a:p>
          <a:p>
            <a:endParaRPr lang="en-US" dirty="0">
              <a:cs typeface="Calibri"/>
            </a:endParaRPr>
          </a:p>
          <a:p>
            <a:r>
              <a:rPr lang="en-US" dirty="0">
                <a:cs typeface="Calibri"/>
              </a:rPr>
              <a:t>Put these folds aside – we will need them layer</a:t>
            </a:r>
          </a:p>
        </p:txBody>
      </p:sp>
      <p:sp>
        <p:nvSpPr>
          <p:cNvPr id="4" name="Slide Number Placeholder 3"/>
          <p:cNvSpPr>
            <a:spLocks noGrp="1"/>
          </p:cNvSpPr>
          <p:nvPr>
            <p:ph type="sldNum" sz="quarter" idx="5"/>
          </p:nvPr>
        </p:nvSpPr>
        <p:spPr/>
        <p:txBody>
          <a:bodyPr/>
          <a:lstStyle/>
          <a:p>
            <a:fld id="{58067B9E-21AC-40E5-88F9-0F9764CD33FC}" type="slidenum">
              <a:rPr lang="en-GB"/>
              <a:t>10</a:t>
            </a:fld>
            <a:endParaRPr lang="en-GB"/>
          </a:p>
        </p:txBody>
      </p:sp>
    </p:spTree>
    <p:extLst>
      <p:ext uri="{BB962C8B-B14F-4D97-AF65-F5344CB8AC3E}">
        <p14:creationId xmlns:p14="http://schemas.microsoft.com/office/powerpoint/2010/main" val="2344785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E3E6A60-625B-DF44-8CB9-6435AD37C117}" type="slidenum">
              <a:rPr lang="en-IE" smtClean="0"/>
              <a:t>11</a:t>
            </a:fld>
            <a:endParaRPr lang="en-IE"/>
          </a:p>
        </p:txBody>
      </p:sp>
    </p:spTree>
    <p:extLst>
      <p:ext uri="{BB962C8B-B14F-4D97-AF65-F5344CB8AC3E}">
        <p14:creationId xmlns:p14="http://schemas.microsoft.com/office/powerpoint/2010/main" val="2148767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flick onto the next slide could ask how we get all three rock types exposed at the surface if they are laid down in layers? </a:t>
            </a:r>
          </a:p>
          <a:p>
            <a:endParaRPr lang="en-US" dirty="0"/>
          </a:p>
          <a:p>
            <a:r>
              <a:rPr lang="en-US" dirty="0"/>
              <a:t>Topography is very minor compared to the thickness of the units so it is not so much that valleys can cut into the layers below - need something to move the rocks - generally only see more than one rock at the surface if have folding and/or faulting (they usually go together)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8067B9E-21AC-40E5-88F9-0F9764CD33FC}" type="slidenum">
              <a:rPr lang="en-GB"/>
              <a:t>14</a:t>
            </a:fld>
            <a:endParaRPr lang="en-GB"/>
          </a:p>
        </p:txBody>
      </p:sp>
    </p:spTree>
    <p:extLst>
      <p:ext uri="{BB962C8B-B14F-4D97-AF65-F5344CB8AC3E}">
        <p14:creationId xmlns:p14="http://schemas.microsoft.com/office/powerpoint/2010/main" val="407268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Normal is down</a:t>
            </a:r>
          </a:p>
          <a:p>
            <a:r>
              <a:rPr lang="en-US" dirty="0">
                <a:cs typeface="Calibri"/>
              </a:rPr>
              <a:t>Reverse is up</a:t>
            </a:r>
          </a:p>
          <a:p>
            <a:r>
              <a:rPr lang="en-US" dirty="0">
                <a:cs typeface="Calibri"/>
              </a:rPr>
              <a:t>Photo shows reverse</a:t>
            </a:r>
          </a:p>
        </p:txBody>
      </p:sp>
      <p:sp>
        <p:nvSpPr>
          <p:cNvPr id="4" name="Slide Number Placeholder 3"/>
          <p:cNvSpPr>
            <a:spLocks noGrp="1"/>
          </p:cNvSpPr>
          <p:nvPr>
            <p:ph type="sldNum" sz="quarter" idx="5"/>
          </p:nvPr>
        </p:nvSpPr>
        <p:spPr/>
        <p:txBody>
          <a:bodyPr/>
          <a:lstStyle/>
          <a:p>
            <a:fld id="{58067B9E-21AC-40E5-88F9-0F9764CD33FC}" type="slidenum">
              <a:rPr lang="en-GB"/>
              <a:t>15</a:t>
            </a:fld>
            <a:endParaRPr lang="en-GB"/>
          </a:p>
        </p:txBody>
      </p:sp>
    </p:spTree>
    <p:extLst>
      <p:ext uri="{BB962C8B-B14F-4D97-AF65-F5344CB8AC3E}">
        <p14:creationId xmlns:p14="http://schemas.microsoft.com/office/powerpoint/2010/main" val="310418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Upthrown side has older rocks (from deeper) at the surface</a:t>
            </a:r>
            <a:endParaRPr lang="en-US" dirty="0"/>
          </a:p>
        </p:txBody>
      </p:sp>
      <p:sp>
        <p:nvSpPr>
          <p:cNvPr id="4" name="Slide Number Placeholder 3"/>
          <p:cNvSpPr>
            <a:spLocks noGrp="1"/>
          </p:cNvSpPr>
          <p:nvPr>
            <p:ph type="sldNum" sz="quarter" idx="5"/>
          </p:nvPr>
        </p:nvSpPr>
        <p:spPr/>
        <p:txBody>
          <a:bodyPr/>
          <a:lstStyle/>
          <a:p>
            <a:fld id="{58067B9E-21AC-40E5-88F9-0F9764CD33FC}" type="slidenum">
              <a:rPr lang="en-GB"/>
              <a:t>17</a:t>
            </a:fld>
            <a:endParaRPr lang="en-GB"/>
          </a:p>
        </p:txBody>
      </p:sp>
    </p:spTree>
    <p:extLst>
      <p:ext uri="{BB962C8B-B14F-4D97-AF65-F5344CB8AC3E}">
        <p14:creationId xmlns:p14="http://schemas.microsoft.com/office/powerpoint/2010/main" val="113119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Decide whether we have anticline or syncline</a:t>
            </a:r>
          </a:p>
          <a:p>
            <a:r>
              <a:rPr lang="en-US" dirty="0">
                <a:cs typeface="Calibri"/>
              </a:rPr>
              <a:t>Add a reverse or normal fault to it</a:t>
            </a:r>
          </a:p>
        </p:txBody>
      </p:sp>
      <p:sp>
        <p:nvSpPr>
          <p:cNvPr id="4" name="Slide Number Placeholder 3"/>
          <p:cNvSpPr>
            <a:spLocks noGrp="1"/>
          </p:cNvSpPr>
          <p:nvPr>
            <p:ph type="sldNum" sz="quarter" idx="5"/>
          </p:nvPr>
        </p:nvSpPr>
        <p:spPr/>
        <p:txBody>
          <a:bodyPr/>
          <a:lstStyle/>
          <a:p>
            <a:fld id="{58067B9E-21AC-40E5-88F9-0F9764CD33FC}" type="slidenum">
              <a:rPr lang="en-GB"/>
              <a:t>20</a:t>
            </a:fld>
            <a:endParaRPr lang="en-GB"/>
          </a:p>
        </p:txBody>
      </p:sp>
    </p:spTree>
    <p:extLst>
      <p:ext uri="{BB962C8B-B14F-4D97-AF65-F5344CB8AC3E}">
        <p14:creationId xmlns:p14="http://schemas.microsoft.com/office/powerpoint/2010/main" val="214778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2_B98607C3.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cenr.maps.arcgis.com/apps/MapSeries/index.html?appid=a30af518e87a4c0ab2fbde2aaac3c228"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5_31A4FD7.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ea typeface="Calibri Light"/>
                <a:cs typeface="Calibri Light"/>
              </a:rPr>
              <a:t>L/I: look at how tectonic processes have shaped the landscape in our area</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ea typeface="Calibri"/>
                <a:cs typeface="Calibri"/>
              </a:rPr>
              <a:t>Starter: write a list of ways in which tectonic activity affects any landscape.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colorful&#10;&#10;Description automatically generated">
            <a:extLst>
              <a:ext uri="{FF2B5EF4-FFF2-40B4-BE49-F238E27FC236}">
                <a16:creationId xmlns:a16="http://schemas.microsoft.com/office/drawing/2014/main" id="{DCF11EE1-2E2F-E71B-7B4A-CD7F2D5356E0}"/>
              </a:ext>
            </a:extLst>
          </p:cNvPr>
          <p:cNvPicPr>
            <a:picLocks noChangeAspect="1"/>
          </p:cNvPicPr>
          <p:nvPr/>
        </p:nvPicPr>
        <p:blipFill rotWithShape="1">
          <a:blip r:embed="rId3">
            <a:extLst>
              <a:ext uri="{28A0092B-C50C-407E-A947-70E740481C1C}">
                <a14:useLocalDpi xmlns:a14="http://schemas.microsoft.com/office/drawing/2010/main" val="0"/>
              </a:ext>
            </a:extLst>
          </a:blip>
          <a:srcRect l="15686" t="3971" r="18938" b="9456"/>
          <a:stretch/>
        </p:blipFill>
        <p:spPr>
          <a:xfrm>
            <a:off x="1112022" y="1498116"/>
            <a:ext cx="4408249" cy="4378124"/>
          </a:xfrm>
          <a:prstGeom prst="rect">
            <a:avLst/>
          </a:prstGeom>
        </p:spPr>
      </p:pic>
      <p:pic>
        <p:nvPicPr>
          <p:cNvPr id="4" name="Picture 3" descr="A picture containing indoor, parrot, bird&#10;&#10;Description automatically generated">
            <a:extLst>
              <a:ext uri="{FF2B5EF4-FFF2-40B4-BE49-F238E27FC236}">
                <a16:creationId xmlns:a16="http://schemas.microsoft.com/office/drawing/2014/main" id="{6086F81E-9248-E819-6BCE-31ED3F5A70D1}"/>
              </a:ext>
            </a:extLst>
          </p:cNvPr>
          <p:cNvPicPr>
            <a:picLocks noChangeAspect="1"/>
          </p:cNvPicPr>
          <p:nvPr/>
        </p:nvPicPr>
        <p:blipFill rotWithShape="1">
          <a:blip r:embed="rId4">
            <a:extLst>
              <a:ext uri="{28A0092B-C50C-407E-A947-70E740481C1C}">
                <a14:useLocalDpi xmlns:a14="http://schemas.microsoft.com/office/drawing/2010/main" val="0"/>
              </a:ext>
            </a:extLst>
          </a:blip>
          <a:srcRect l="23070" t="8608" r="21346" b="51224"/>
          <a:stretch/>
        </p:blipFill>
        <p:spPr>
          <a:xfrm>
            <a:off x="6993890" y="1563366"/>
            <a:ext cx="4408249" cy="4247625"/>
          </a:xfrm>
          <a:prstGeom prst="rect">
            <a:avLst/>
          </a:prstGeom>
        </p:spPr>
      </p:pic>
      <p:sp>
        <p:nvSpPr>
          <p:cNvPr id="5" name="Title 1">
            <a:extLst>
              <a:ext uri="{FF2B5EF4-FFF2-40B4-BE49-F238E27FC236}">
                <a16:creationId xmlns:a16="http://schemas.microsoft.com/office/drawing/2014/main" id="{650CDC3D-555C-093A-6CDD-A0E620027D3A}"/>
              </a:ext>
            </a:extLst>
          </p:cNvPr>
          <p:cNvSpPr txBox="1">
            <a:spLocks/>
          </p:cNvSpPr>
          <p:nvPr/>
        </p:nvSpPr>
        <p:spPr>
          <a:xfrm>
            <a:off x="2091642" y="237803"/>
            <a:ext cx="244901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alibri Light"/>
                <a:cs typeface="Calibri Light"/>
              </a:rPr>
              <a:t>Anticline</a:t>
            </a:r>
            <a:endParaRPr lang="en-US" dirty="0"/>
          </a:p>
        </p:txBody>
      </p:sp>
      <p:sp>
        <p:nvSpPr>
          <p:cNvPr id="6" name="Title 1">
            <a:extLst>
              <a:ext uri="{FF2B5EF4-FFF2-40B4-BE49-F238E27FC236}">
                <a16:creationId xmlns:a16="http://schemas.microsoft.com/office/drawing/2014/main" id="{B1268E6A-1B33-9379-B216-504873E24C12}"/>
              </a:ext>
            </a:extLst>
          </p:cNvPr>
          <p:cNvSpPr txBox="1">
            <a:spLocks/>
          </p:cNvSpPr>
          <p:nvPr/>
        </p:nvSpPr>
        <p:spPr>
          <a:xfrm>
            <a:off x="7973510" y="237803"/>
            <a:ext cx="244901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Calibri Light"/>
                <a:cs typeface="Calibri Light"/>
              </a:rPr>
              <a:t>Syncline</a:t>
            </a:r>
            <a:endParaRPr lang="en-US" dirty="0"/>
          </a:p>
        </p:txBody>
      </p:sp>
    </p:spTree>
    <p:extLst>
      <p:ext uri="{BB962C8B-B14F-4D97-AF65-F5344CB8AC3E}">
        <p14:creationId xmlns:p14="http://schemas.microsoft.com/office/powerpoint/2010/main" val="2323933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7FD22-6B0B-F782-5E8A-53BDD77626B0}"/>
              </a:ext>
            </a:extLst>
          </p:cNvPr>
          <p:cNvSpPr>
            <a:spLocks noGrp="1"/>
          </p:cNvSpPr>
          <p:nvPr>
            <p:ph type="title"/>
          </p:nvPr>
        </p:nvSpPr>
        <p:spPr>
          <a:xfrm>
            <a:off x="608542" y="138462"/>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Which one looks like our area?</a:t>
            </a:r>
            <a:endParaRPr lang="en-US"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5767DF3-5855-3E81-0035-33E69199A975}"/>
              </a:ext>
            </a:extLst>
          </p:cNvPr>
          <p:cNvPicPr>
            <a:picLocks noChangeAspect="1"/>
          </p:cNvPicPr>
          <p:nvPr/>
        </p:nvPicPr>
        <p:blipFill rotWithShape="1">
          <a:blip r:embed="rId3">
            <a:extLst>
              <a:ext uri="{28A0092B-C50C-407E-A947-70E740481C1C}">
                <a14:useLocalDpi xmlns:a14="http://schemas.microsoft.com/office/drawing/2010/main" val="0"/>
              </a:ext>
            </a:extLst>
          </a:blip>
          <a:srcRect l="1728" t="19780" r="31549" b="1947"/>
          <a:stretch/>
        </p:blipFill>
        <p:spPr>
          <a:xfrm>
            <a:off x="116237" y="883298"/>
            <a:ext cx="6990257" cy="5787795"/>
          </a:xfrm>
          <a:prstGeom prst="rect">
            <a:avLst/>
          </a:prstGeom>
        </p:spPr>
      </p:pic>
      <p:sp>
        <p:nvSpPr>
          <p:cNvPr id="10" name="Rectangle 9">
            <a:extLst>
              <a:ext uri="{FF2B5EF4-FFF2-40B4-BE49-F238E27FC236}">
                <a16:creationId xmlns:a16="http://schemas.microsoft.com/office/drawing/2014/main" id="{2CF0F907-7D76-597D-BCAC-13799597C8C3}"/>
              </a:ext>
            </a:extLst>
          </p:cNvPr>
          <p:cNvSpPr/>
          <p:nvPr/>
        </p:nvSpPr>
        <p:spPr>
          <a:xfrm>
            <a:off x="7885781" y="2732329"/>
            <a:ext cx="834480" cy="372979"/>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2BFB8A26-BD3B-9D91-08E2-1E0723514905}"/>
              </a:ext>
            </a:extLst>
          </p:cNvPr>
          <p:cNvSpPr txBox="1"/>
          <p:nvPr/>
        </p:nvSpPr>
        <p:spPr>
          <a:xfrm>
            <a:off x="8985198" y="2740716"/>
            <a:ext cx="2510303" cy="338554"/>
          </a:xfrm>
          <a:prstGeom prst="rect">
            <a:avLst/>
          </a:prstGeom>
          <a:noFill/>
        </p:spPr>
        <p:txBody>
          <a:bodyPr wrap="none" rtlCol="0">
            <a:spAutoFit/>
          </a:bodyPr>
          <a:lstStyle/>
          <a:p>
            <a:r>
              <a:rPr lang="en-IE" sz="1600" dirty="0"/>
              <a:t>Devonian old red sandstone</a:t>
            </a:r>
          </a:p>
        </p:txBody>
      </p:sp>
      <p:sp>
        <p:nvSpPr>
          <p:cNvPr id="14" name="TextBox 13">
            <a:extLst>
              <a:ext uri="{FF2B5EF4-FFF2-40B4-BE49-F238E27FC236}">
                <a16:creationId xmlns:a16="http://schemas.microsoft.com/office/drawing/2014/main" id="{A084FF20-ED5F-92A1-99F6-9E2BCE1E44FD}"/>
              </a:ext>
            </a:extLst>
          </p:cNvPr>
          <p:cNvSpPr txBox="1"/>
          <p:nvPr/>
        </p:nvSpPr>
        <p:spPr>
          <a:xfrm>
            <a:off x="9005598" y="1384448"/>
            <a:ext cx="2228559" cy="338554"/>
          </a:xfrm>
          <a:prstGeom prst="rect">
            <a:avLst/>
          </a:prstGeom>
          <a:noFill/>
        </p:spPr>
        <p:txBody>
          <a:bodyPr wrap="none" rtlCol="0">
            <a:spAutoFit/>
          </a:bodyPr>
          <a:lstStyle/>
          <a:p>
            <a:r>
              <a:rPr lang="en-IE" sz="1600" dirty="0"/>
              <a:t>Carboniferous limestone</a:t>
            </a:r>
          </a:p>
        </p:txBody>
      </p:sp>
      <p:sp>
        <p:nvSpPr>
          <p:cNvPr id="15" name="Rectangle 14">
            <a:extLst>
              <a:ext uri="{FF2B5EF4-FFF2-40B4-BE49-F238E27FC236}">
                <a16:creationId xmlns:a16="http://schemas.microsoft.com/office/drawing/2014/main" id="{15BD28CE-79BB-027F-039A-7232EC2D3FB7}"/>
              </a:ext>
            </a:extLst>
          </p:cNvPr>
          <p:cNvSpPr/>
          <p:nvPr/>
        </p:nvSpPr>
        <p:spPr>
          <a:xfrm>
            <a:off x="7885780" y="1380801"/>
            <a:ext cx="421105" cy="37297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8D998281-A8B9-6EC2-678D-9DF9C2396D58}"/>
              </a:ext>
            </a:extLst>
          </p:cNvPr>
          <p:cNvSpPr/>
          <p:nvPr/>
        </p:nvSpPr>
        <p:spPr>
          <a:xfrm>
            <a:off x="8299156" y="1380801"/>
            <a:ext cx="421105" cy="372979"/>
          </a:xfrm>
          <a:prstGeom prst="rect">
            <a:avLst/>
          </a:prstGeom>
          <a:solidFill>
            <a:srgbClr val="D4F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BDF61C1B-1BCE-86CF-403E-36741CCCE033}"/>
              </a:ext>
            </a:extLst>
          </p:cNvPr>
          <p:cNvSpPr/>
          <p:nvPr/>
        </p:nvSpPr>
        <p:spPr>
          <a:xfrm>
            <a:off x="7878051" y="2045224"/>
            <a:ext cx="421105" cy="372979"/>
          </a:xfrm>
          <a:prstGeom prst="rect">
            <a:avLst/>
          </a:prstGeom>
          <a:solidFill>
            <a:srgbClr val="CBE0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781F1981-6D79-F454-F758-817CC4A902BB}"/>
              </a:ext>
            </a:extLst>
          </p:cNvPr>
          <p:cNvSpPr txBox="1"/>
          <p:nvPr/>
        </p:nvSpPr>
        <p:spPr>
          <a:xfrm>
            <a:off x="8985198" y="1939471"/>
            <a:ext cx="3206802" cy="584775"/>
          </a:xfrm>
          <a:prstGeom prst="rect">
            <a:avLst/>
          </a:prstGeom>
          <a:noFill/>
        </p:spPr>
        <p:txBody>
          <a:bodyPr wrap="square" rtlCol="0">
            <a:spAutoFit/>
          </a:bodyPr>
          <a:lstStyle/>
          <a:p>
            <a:r>
              <a:rPr lang="en-IE" sz="1600" dirty="0"/>
              <a:t>Late Devonian/Early Carboniferous mudstone (Cork Beds)</a:t>
            </a:r>
          </a:p>
        </p:txBody>
      </p:sp>
      <p:sp>
        <p:nvSpPr>
          <p:cNvPr id="19" name="Rectangle 18">
            <a:extLst>
              <a:ext uri="{FF2B5EF4-FFF2-40B4-BE49-F238E27FC236}">
                <a16:creationId xmlns:a16="http://schemas.microsoft.com/office/drawing/2014/main" id="{BA4852E2-3005-26A9-1E1F-8D60FFECD27F}"/>
              </a:ext>
            </a:extLst>
          </p:cNvPr>
          <p:cNvSpPr/>
          <p:nvPr/>
        </p:nvSpPr>
        <p:spPr>
          <a:xfrm>
            <a:off x="8306885" y="2052008"/>
            <a:ext cx="421105" cy="366196"/>
          </a:xfrm>
          <a:prstGeom prst="rect">
            <a:avLst/>
          </a:prstGeom>
          <a:solidFill>
            <a:srgbClr val="FFFF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5" name="Group 24">
            <a:extLst>
              <a:ext uri="{FF2B5EF4-FFF2-40B4-BE49-F238E27FC236}">
                <a16:creationId xmlns:a16="http://schemas.microsoft.com/office/drawing/2014/main" id="{88844486-62D9-394F-E38D-2107D75C80AF}"/>
              </a:ext>
            </a:extLst>
          </p:cNvPr>
          <p:cNvGrpSpPr/>
          <p:nvPr/>
        </p:nvGrpSpPr>
        <p:grpSpPr>
          <a:xfrm>
            <a:off x="307039" y="881751"/>
            <a:ext cx="6616433" cy="4858302"/>
            <a:chOff x="328493" y="888832"/>
            <a:chExt cx="6616433" cy="4858302"/>
          </a:xfrm>
        </p:grpSpPr>
        <p:sp>
          <p:nvSpPr>
            <p:cNvPr id="20" name="Rectangle 19">
              <a:extLst>
                <a:ext uri="{FF2B5EF4-FFF2-40B4-BE49-F238E27FC236}">
                  <a16:creationId xmlns:a16="http://schemas.microsoft.com/office/drawing/2014/main" id="{E5FF86CB-3D7B-889E-E77B-82F2614BD98E}"/>
                </a:ext>
              </a:extLst>
            </p:cNvPr>
            <p:cNvSpPr/>
            <p:nvPr/>
          </p:nvSpPr>
          <p:spPr>
            <a:xfrm>
              <a:off x="350002" y="2112703"/>
              <a:ext cx="6585574" cy="2839453"/>
            </a:xfrm>
            <a:custGeom>
              <a:avLst/>
              <a:gdLst>
                <a:gd name="connsiteX0" fmla="*/ 0 w 834480"/>
                <a:gd name="connsiteY0" fmla="*/ 0 h 372979"/>
                <a:gd name="connsiteX1" fmla="*/ 834480 w 834480"/>
                <a:gd name="connsiteY1" fmla="*/ 0 h 372979"/>
                <a:gd name="connsiteX2" fmla="*/ 834480 w 834480"/>
                <a:gd name="connsiteY2" fmla="*/ 372979 h 372979"/>
                <a:gd name="connsiteX3" fmla="*/ 0 w 834480"/>
                <a:gd name="connsiteY3" fmla="*/ 372979 h 372979"/>
                <a:gd name="connsiteX4" fmla="*/ 0 w 834480"/>
                <a:gd name="connsiteY4" fmla="*/ 0 h 372979"/>
                <a:gd name="connsiteX0" fmla="*/ 0 w 6092280"/>
                <a:gd name="connsiteY0" fmla="*/ 0 h 577516"/>
                <a:gd name="connsiteX1" fmla="*/ 834480 w 6092280"/>
                <a:gd name="connsiteY1" fmla="*/ 0 h 577516"/>
                <a:gd name="connsiteX2" fmla="*/ 6092280 w 6092280"/>
                <a:gd name="connsiteY2" fmla="*/ 577516 h 577516"/>
                <a:gd name="connsiteX3" fmla="*/ 0 w 6092280"/>
                <a:gd name="connsiteY3" fmla="*/ 372979 h 577516"/>
                <a:gd name="connsiteX4" fmla="*/ 0 w 6092280"/>
                <a:gd name="connsiteY4" fmla="*/ 0 h 577516"/>
                <a:gd name="connsiteX0" fmla="*/ 0 w 6092280"/>
                <a:gd name="connsiteY0" fmla="*/ 806116 h 1383632"/>
                <a:gd name="connsiteX1" fmla="*/ 6068216 w 6092280"/>
                <a:gd name="connsiteY1" fmla="*/ 0 h 1383632"/>
                <a:gd name="connsiteX2" fmla="*/ 6092280 w 6092280"/>
                <a:gd name="connsiteY2" fmla="*/ 1383632 h 1383632"/>
                <a:gd name="connsiteX3" fmla="*/ 0 w 6092280"/>
                <a:gd name="connsiteY3" fmla="*/ 1179095 h 1383632"/>
                <a:gd name="connsiteX4" fmla="*/ 0 w 6092280"/>
                <a:gd name="connsiteY4" fmla="*/ 806116 h 1383632"/>
                <a:gd name="connsiteX0" fmla="*/ 0 w 6645733"/>
                <a:gd name="connsiteY0" fmla="*/ 649705 h 1383632"/>
                <a:gd name="connsiteX1" fmla="*/ 6621669 w 6645733"/>
                <a:gd name="connsiteY1" fmla="*/ 0 h 1383632"/>
                <a:gd name="connsiteX2" fmla="*/ 6645733 w 6645733"/>
                <a:gd name="connsiteY2" fmla="*/ 1383632 h 1383632"/>
                <a:gd name="connsiteX3" fmla="*/ 553453 w 6645733"/>
                <a:gd name="connsiteY3" fmla="*/ 1179095 h 1383632"/>
                <a:gd name="connsiteX4" fmla="*/ 0 w 6645733"/>
                <a:gd name="connsiteY4" fmla="*/ 649705 h 1383632"/>
                <a:gd name="connsiteX0" fmla="*/ 0 w 6645733"/>
                <a:gd name="connsiteY0" fmla="*/ 649705 h 2839453"/>
                <a:gd name="connsiteX1" fmla="*/ 6621669 w 6645733"/>
                <a:gd name="connsiteY1" fmla="*/ 0 h 2839453"/>
                <a:gd name="connsiteX2" fmla="*/ 6645733 w 6645733"/>
                <a:gd name="connsiteY2" fmla="*/ 1383632 h 2839453"/>
                <a:gd name="connsiteX3" fmla="*/ 36095 w 6645733"/>
                <a:gd name="connsiteY3" fmla="*/ 2839453 h 2839453"/>
                <a:gd name="connsiteX4" fmla="*/ 0 w 6645733"/>
                <a:gd name="connsiteY4" fmla="*/ 649705 h 2839453"/>
                <a:gd name="connsiteX0" fmla="*/ 0 w 6609638"/>
                <a:gd name="connsiteY0" fmla="*/ 661737 h 2839453"/>
                <a:gd name="connsiteX1" fmla="*/ 6585574 w 6609638"/>
                <a:gd name="connsiteY1" fmla="*/ 0 h 2839453"/>
                <a:gd name="connsiteX2" fmla="*/ 6609638 w 6609638"/>
                <a:gd name="connsiteY2" fmla="*/ 1383632 h 2839453"/>
                <a:gd name="connsiteX3" fmla="*/ 0 w 6609638"/>
                <a:gd name="connsiteY3" fmla="*/ 2839453 h 2839453"/>
                <a:gd name="connsiteX4" fmla="*/ 0 w 6609638"/>
                <a:gd name="connsiteY4" fmla="*/ 661737 h 2839453"/>
                <a:gd name="connsiteX0" fmla="*/ 0 w 6585574"/>
                <a:gd name="connsiteY0" fmla="*/ 661737 h 2839453"/>
                <a:gd name="connsiteX1" fmla="*/ 6585574 w 6585574"/>
                <a:gd name="connsiteY1" fmla="*/ 0 h 2839453"/>
                <a:gd name="connsiteX2" fmla="*/ 6582096 w 6585574"/>
                <a:gd name="connsiteY2" fmla="*/ 1389140 h 2839453"/>
                <a:gd name="connsiteX3" fmla="*/ 0 w 6585574"/>
                <a:gd name="connsiteY3" fmla="*/ 2839453 h 2839453"/>
                <a:gd name="connsiteX4" fmla="*/ 0 w 6585574"/>
                <a:gd name="connsiteY4" fmla="*/ 661737 h 2839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574" h="2839453">
                  <a:moveTo>
                    <a:pt x="0" y="661737"/>
                  </a:moveTo>
                  <a:lnTo>
                    <a:pt x="6585574" y="0"/>
                  </a:lnTo>
                  <a:cubicBezTo>
                    <a:pt x="6584415" y="463047"/>
                    <a:pt x="6583255" y="926093"/>
                    <a:pt x="6582096" y="1389140"/>
                  </a:cubicBezTo>
                  <a:lnTo>
                    <a:pt x="0" y="2839453"/>
                  </a:lnTo>
                  <a:lnTo>
                    <a:pt x="0" y="661737"/>
                  </a:lnTo>
                  <a:close/>
                </a:path>
              </a:pathLst>
            </a:custGeom>
            <a:solidFill>
              <a:schemeClr val="accent2">
                <a:lumMod val="40000"/>
                <a:lumOff val="60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DA1367C3-3D38-DBC6-71FB-E05EC07D7A67}"/>
                </a:ext>
              </a:extLst>
            </p:cNvPr>
            <p:cNvSpPr/>
            <p:nvPr/>
          </p:nvSpPr>
          <p:spPr>
            <a:xfrm>
              <a:off x="350001" y="1609257"/>
              <a:ext cx="6574232" cy="1159001"/>
            </a:xfrm>
            <a:custGeom>
              <a:avLst/>
              <a:gdLst>
                <a:gd name="connsiteX0" fmla="*/ 0 w 421105"/>
                <a:gd name="connsiteY0" fmla="*/ 0 h 372979"/>
                <a:gd name="connsiteX1" fmla="*/ 421105 w 421105"/>
                <a:gd name="connsiteY1" fmla="*/ 0 h 372979"/>
                <a:gd name="connsiteX2" fmla="*/ 421105 w 421105"/>
                <a:gd name="connsiteY2" fmla="*/ 372979 h 372979"/>
                <a:gd name="connsiteX3" fmla="*/ 0 w 421105"/>
                <a:gd name="connsiteY3" fmla="*/ 372979 h 372979"/>
                <a:gd name="connsiteX4" fmla="*/ 0 w 421105"/>
                <a:gd name="connsiteY4" fmla="*/ 0 h 372979"/>
                <a:gd name="connsiteX0" fmla="*/ 0 w 6340641"/>
                <a:gd name="connsiteY0" fmla="*/ 0 h 372979"/>
                <a:gd name="connsiteX1" fmla="*/ 421105 w 6340641"/>
                <a:gd name="connsiteY1" fmla="*/ 0 h 372979"/>
                <a:gd name="connsiteX2" fmla="*/ 6340641 w 6340641"/>
                <a:gd name="connsiteY2" fmla="*/ 48126 h 372979"/>
                <a:gd name="connsiteX3" fmla="*/ 0 w 6340641"/>
                <a:gd name="connsiteY3" fmla="*/ 372979 h 372979"/>
                <a:gd name="connsiteX4" fmla="*/ 0 w 6340641"/>
                <a:gd name="connsiteY4" fmla="*/ 0 h 372979"/>
                <a:gd name="connsiteX0" fmla="*/ 0 w 6352673"/>
                <a:gd name="connsiteY0" fmla="*/ 433137 h 806116"/>
                <a:gd name="connsiteX1" fmla="*/ 6352673 w 6352673"/>
                <a:gd name="connsiteY1" fmla="*/ 0 h 806116"/>
                <a:gd name="connsiteX2" fmla="*/ 6340641 w 6352673"/>
                <a:gd name="connsiteY2" fmla="*/ 481263 h 806116"/>
                <a:gd name="connsiteX3" fmla="*/ 0 w 6352673"/>
                <a:gd name="connsiteY3" fmla="*/ 806116 h 806116"/>
                <a:gd name="connsiteX4" fmla="*/ 0 w 6352673"/>
                <a:gd name="connsiteY4" fmla="*/ 433137 h 806116"/>
                <a:gd name="connsiteX0" fmla="*/ 0 w 6605336"/>
                <a:gd name="connsiteY0" fmla="*/ 469231 h 806116"/>
                <a:gd name="connsiteX1" fmla="*/ 6605336 w 6605336"/>
                <a:gd name="connsiteY1" fmla="*/ 0 h 806116"/>
                <a:gd name="connsiteX2" fmla="*/ 6593304 w 6605336"/>
                <a:gd name="connsiteY2" fmla="*/ 481263 h 806116"/>
                <a:gd name="connsiteX3" fmla="*/ 252663 w 6605336"/>
                <a:gd name="connsiteY3" fmla="*/ 806116 h 806116"/>
                <a:gd name="connsiteX4" fmla="*/ 0 w 6605336"/>
                <a:gd name="connsiteY4" fmla="*/ 469231 h 806116"/>
                <a:gd name="connsiteX0" fmla="*/ 0 w 6605336"/>
                <a:gd name="connsiteY0" fmla="*/ 469231 h 1118937"/>
                <a:gd name="connsiteX1" fmla="*/ 6605336 w 6605336"/>
                <a:gd name="connsiteY1" fmla="*/ 0 h 1118937"/>
                <a:gd name="connsiteX2" fmla="*/ 6593304 w 6605336"/>
                <a:gd name="connsiteY2" fmla="*/ 481263 h 1118937"/>
                <a:gd name="connsiteX3" fmla="*/ 0 w 6605336"/>
                <a:gd name="connsiteY3" fmla="*/ 1118937 h 1118937"/>
                <a:gd name="connsiteX4" fmla="*/ 0 w 6605336"/>
                <a:gd name="connsiteY4" fmla="*/ 469231 h 1118937"/>
                <a:gd name="connsiteX0" fmla="*/ 0 w 6605336"/>
                <a:gd name="connsiteY0" fmla="*/ 469231 h 1146955"/>
                <a:gd name="connsiteX1" fmla="*/ 6605336 w 6605336"/>
                <a:gd name="connsiteY1" fmla="*/ 0 h 1146955"/>
                <a:gd name="connsiteX2" fmla="*/ 6593304 w 6605336"/>
                <a:gd name="connsiteY2" fmla="*/ 481263 h 1146955"/>
                <a:gd name="connsiteX3" fmla="*/ 0 w 6605336"/>
                <a:gd name="connsiteY3" fmla="*/ 1146955 h 1146955"/>
                <a:gd name="connsiteX4" fmla="*/ 0 w 6605336"/>
                <a:gd name="connsiteY4" fmla="*/ 469231 h 1146955"/>
                <a:gd name="connsiteX0" fmla="*/ 0 w 6593304"/>
                <a:gd name="connsiteY0" fmla="*/ 501307 h 1179031"/>
                <a:gd name="connsiteX1" fmla="*/ 6584255 w 6593304"/>
                <a:gd name="connsiteY1" fmla="*/ 0 h 1179031"/>
                <a:gd name="connsiteX2" fmla="*/ 6593304 w 6593304"/>
                <a:gd name="connsiteY2" fmla="*/ 513339 h 1179031"/>
                <a:gd name="connsiteX3" fmla="*/ 0 w 6593304"/>
                <a:gd name="connsiteY3" fmla="*/ 1179031 h 1179031"/>
                <a:gd name="connsiteX4" fmla="*/ 0 w 6593304"/>
                <a:gd name="connsiteY4" fmla="*/ 501307 h 117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3304" h="1179031">
                  <a:moveTo>
                    <a:pt x="0" y="501307"/>
                  </a:moveTo>
                  <a:lnTo>
                    <a:pt x="6584255" y="0"/>
                  </a:lnTo>
                  <a:lnTo>
                    <a:pt x="6593304" y="513339"/>
                  </a:lnTo>
                  <a:lnTo>
                    <a:pt x="0" y="1179031"/>
                  </a:lnTo>
                  <a:lnTo>
                    <a:pt x="0" y="501307"/>
                  </a:lnTo>
                  <a:close/>
                </a:path>
              </a:pathLst>
            </a:custGeom>
            <a:solidFill>
              <a:srgbClr val="CBE0AE">
                <a:alpha val="5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0">
              <a:extLst>
                <a:ext uri="{FF2B5EF4-FFF2-40B4-BE49-F238E27FC236}">
                  <a16:creationId xmlns:a16="http://schemas.microsoft.com/office/drawing/2014/main" id="{2B1BE691-C1F7-D218-0D84-B1CBFFE9FC89}"/>
                </a:ext>
              </a:extLst>
            </p:cNvPr>
            <p:cNvSpPr/>
            <p:nvPr/>
          </p:nvSpPr>
          <p:spPr>
            <a:xfrm>
              <a:off x="349674" y="3511544"/>
              <a:ext cx="6595252" cy="2010340"/>
            </a:xfrm>
            <a:custGeom>
              <a:avLst/>
              <a:gdLst>
                <a:gd name="connsiteX0" fmla="*/ 0 w 421105"/>
                <a:gd name="connsiteY0" fmla="*/ 0 h 372979"/>
                <a:gd name="connsiteX1" fmla="*/ 421105 w 421105"/>
                <a:gd name="connsiteY1" fmla="*/ 0 h 372979"/>
                <a:gd name="connsiteX2" fmla="*/ 421105 w 421105"/>
                <a:gd name="connsiteY2" fmla="*/ 372979 h 372979"/>
                <a:gd name="connsiteX3" fmla="*/ 0 w 421105"/>
                <a:gd name="connsiteY3" fmla="*/ 372979 h 372979"/>
                <a:gd name="connsiteX4" fmla="*/ 0 w 421105"/>
                <a:gd name="connsiteY4" fmla="*/ 0 h 372979"/>
                <a:gd name="connsiteX0" fmla="*/ 0 w 6340641"/>
                <a:gd name="connsiteY0" fmla="*/ 0 h 372979"/>
                <a:gd name="connsiteX1" fmla="*/ 421105 w 6340641"/>
                <a:gd name="connsiteY1" fmla="*/ 0 h 372979"/>
                <a:gd name="connsiteX2" fmla="*/ 6340641 w 6340641"/>
                <a:gd name="connsiteY2" fmla="*/ 48126 h 372979"/>
                <a:gd name="connsiteX3" fmla="*/ 0 w 6340641"/>
                <a:gd name="connsiteY3" fmla="*/ 372979 h 372979"/>
                <a:gd name="connsiteX4" fmla="*/ 0 w 6340641"/>
                <a:gd name="connsiteY4" fmla="*/ 0 h 372979"/>
                <a:gd name="connsiteX0" fmla="*/ 0 w 6352673"/>
                <a:gd name="connsiteY0" fmla="*/ 433137 h 806116"/>
                <a:gd name="connsiteX1" fmla="*/ 6352673 w 6352673"/>
                <a:gd name="connsiteY1" fmla="*/ 0 h 806116"/>
                <a:gd name="connsiteX2" fmla="*/ 6340641 w 6352673"/>
                <a:gd name="connsiteY2" fmla="*/ 481263 h 806116"/>
                <a:gd name="connsiteX3" fmla="*/ 0 w 6352673"/>
                <a:gd name="connsiteY3" fmla="*/ 806116 h 806116"/>
                <a:gd name="connsiteX4" fmla="*/ 0 w 6352673"/>
                <a:gd name="connsiteY4" fmla="*/ 433137 h 806116"/>
                <a:gd name="connsiteX0" fmla="*/ 0 w 6605336"/>
                <a:gd name="connsiteY0" fmla="*/ 469231 h 806116"/>
                <a:gd name="connsiteX1" fmla="*/ 6605336 w 6605336"/>
                <a:gd name="connsiteY1" fmla="*/ 0 h 806116"/>
                <a:gd name="connsiteX2" fmla="*/ 6593304 w 6605336"/>
                <a:gd name="connsiteY2" fmla="*/ 481263 h 806116"/>
                <a:gd name="connsiteX3" fmla="*/ 252663 w 6605336"/>
                <a:gd name="connsiteY3" fmla="*/ 806116 h 806116"/>
                <a:gd name="connsiteX4" fmla="*/ 0 w 6605336"/>
                <a:gd name="connsiteY4" fmla="*/ 469231 h 806116"/>
                <a:gd name="connsiteX0" fmla="*/ 0 w 6605336"/>
                <a:gd name="connsiteY0" fmla="*/ 469231 h 1118937"/>
                <a:gd name="connsiteX1" fmla="*/ 6605336 w 6605336"/>
                <a:gd name="connsiteY1" fmla="*/ 0 h 1118937"/>
                <a:gd name="connsiteX2" fmla="*/ 6593304 w 6605336"/>
                <a:gd name="connsiteY2" fmla="*/ 481263 h 1118937"/>
                <a:gd name="connsiteX3" fmla="*/ 0 w 6605336"/>
                <a:gd name="connsiteY3" fmla="*/ 1118937 h 1118937"/>
                <a:gd name="connsiteX4" fmla="*/ 0 w 6605336"/>
                <a:gd name="connsiteY4" fmla="*/ 469231 h 1118937"/>
                <a:gd name="connsiteX0" fmla="*/ 0 w 6605336"/>
                <a:gd name="connsiteY0" fmla="*/ 469231 h 1146955"/>
                <a:gd name="connsiteX1" fmla="*/ 6605336 w 6605336"/>
                <a:gd name="connsiteY1" fmla="*/ 0 h 1146955"/>
                <a:gd name="connsiteX2" fmla="*/ 6593304 w 6605336"/>
                <a:gd name="connsiteY2" fmla="*/ 481263 h 1146955"/>
                <a:gd name="connsiteX3" fmla="*/ 0 w 6605336"/>
                <a:gd name="connsiteY3" fmla="*/ 1146955 h 1146955"/>
                <a:gd name="connsiteX4" fmla="*/ 0 w 6605336"/>
                <a:gd name="connsiteY4" fmla="*/ 469231 h 1146955"/>
                <a:gd name="connsiteX0" fmla="*/ 0 w 6594795"/>
                <a:gd name="connsiteY0" fmla="*/ 1474278 h 2152002"/>
                <a:gd name="connsiteX1" fmla="*/ 6594795 w 6594795"/>
                <a:gd name="connsiteY1" fmla="*/ 0 h 2152002"/>
                <a:gd name="connsiteX2" fmla="*/ 6593304 w 6594795"/>
                <a:gd name="connsiteY2" fmla="*/ 1486310 h 2152002"/>
                <a:gd name="connsiteX3" fmla="*/ 0 w 6594795"/>
                <a:gd name="connsiteY3" fmla="*/ 2152002 h 2152002"/>
                <a:gd name="connsiteX4" fmla="*/ 0 w 6594795"/>
                <a:gd name="connsiteY4" fmla="*/ 1474278 h 2152002"/>
                <a:gd name="connsiteX0" fmla="*/ 0 w 6656550"/>
                <a:gd name="connsiteY0" fmla="*/ 1474278 h 2152002"/>
                <a:gd name="connsiteX1" fmla="*/ 6594795 w 6656550"/>
                <a:gd name="connsiteY1" fmla="*/ 0 h 2152002"/>
                <a:gd name="connsiteX2" fmla="*/ 6656550 w 6656550"/>
                <a:gd name="connsiteY2" fmla="*/ 652335 h 2152002"/>
                <a:gd name="connsiteX3" fmla="*/ 0 w 6656550"/>
                <a:gd name="connsiteY3" fmla="*/ 2152002 h 2152002"/>
                <a:gd name="connsiteX4" fmla="*/ 0 w 6656550"/>
                <a:gd name="connsiteY4" fmla="*/ 1474278 h 2152002"/>
                <a:gd name="connsiteX0" fmla="*/ 0 w 6594795"/>
                <a:gd name="connsiteY0" fmla="*/ 1474278 h 2152002"/>
                <a:gd name="connsiteX1" fmla="*/ 6594795 w 6594795"/>
                <a:gd name="connsiteY1" fmla="*/ 0 h 2152002"/>
                <a:gd name="connsiteX2" fmla="*/ 6382488 w 6594795"/>
                <a:gd name="connsiteY2" fmla="*/ 502647 h 2152002"/>
                <a:gd name="connsiteX3" fmla="*/ 0 w 6594795"/>
                <a:gd name="connsiteY3" fmla="*/ 2152002 h 2152002"/>
                <a:gd name="connsiteX4" fmla="*/ 0 w 6594795"/>
                <a:gd name="connsiteY4" fmla="*/ 1474278 h 2152002"/>
                <a:gd name="connsiteX0" fmla="*/ 0 w 6614386"/>
                <a:gd name="connsiteY0" fmla="*/ 1474278 h 2152002"/>
                <a:gd name="connsiteX1" fmla="*/ 6594795 w 6614386"/>
                <a:gd name="connsiteY1" fmla="*/ 0 h 2152002"/>
                <a:gd name="connsiteX2" fmla="*/ 6614386 w 6614386"/>
                <a:gd name="connsiteY2" fmla="*/ 459879 h 2152002"/>
                <a:gd name="connsiteX3" fmla="*/ 0 w 6614386"/>
                <a:gd name="connsiteY3" fmla="*/ 2152002 h 2152002"/>
                <a:gd name="connsiteX4" fmla="*/ 0 w 6614386"/>
                <a:gd name="connsiteY4" fmla="*/ 1474278 h 2152002"/>
                <a:gd name="connsiteX0" fmla="*/ 0 w 6614386"/>
                <a:gd name="connsiteY0" fmla="*/ 1474278 h 1809859"/>
                <a:gd name="connsiteX1" fmla="*/ 6594795 w 6614386"/>
                <a:gd name="connsiteY1" fmla="*/ 0 h 1809859"/>
                <a:gd name="connsiteX2" fmla="*/ 6614386 w 6614386"/>
                <a:gd name="connsiteY2" fmla="*/ 459879 h 1809859"/>
                <a:gd name="connsiteX3" fmla="*/ 94867 w 6614386"/>
                <a:gd name="connsiteY3" fmla="*/ 1809859 h 1809859"/>
                <a:gd name="connsiteX4" fmla="*/ 0 w 6614386"/>
                <a:gd name="connsiteY4" fmla="*/ 1474278 h 1809859"/>
                <a:gd name="connsiteX0" fmla="*/ 0 w 6614386"/>
                <a:gd name="connsiteY0" fmla="*/ 1474278 h 2045083"/>
                <a:gd name="connsiteX1" fmla="*/ 6594795 w 6614386"/>
                <a:gd name="connsiteY1" fmla="*/ 0 h 2045083"/>
                <a:gd name="connsiteX2" fmla="*/ 6614386 w 6614386"/>
                <a:gd name="connsiteY2" fmla="*/ 459879 h 2045083"/>
                <a:gd name="connsiteX3" fmla="*/ 0 w 6614386"/>
                <a:gd name="connsiteY3" fmla="*/ 2045083 h 2045083"/>
                <a:gd name="connsiteX4" fmla="*/ 0 w 6614386"/>
                <a:gd name="connsiteY4" fmla="*/ 1474278 h 204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386" h="2045083">
                  <a:moveTo>
                    <a:pt x="0" y="1474278"/>
                  </a:moveTo>
                  <a:lnTo>
                    <a:pt x="6594795" y="0"/>
                  </a:lnTo>
                  <a:lnTo>
                    <a:pt x="6614386" y="459879"/>
                  </a:lnTo>
                  <a:lnTo>
                    <a:pt x="0" y="2045083"/>
                  </a:lnTo>
                  <a:lnTo>
                    <a:pt x="0" y="1474278"/>
                  </a:lnTo>
                  <a:close/>
                </a:path>
              </a:pathLst>
            </a:custGeom>
            <a:solidFill>
              <a:srgbClr val="CBE0AE">
                <a:alpha val="5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91D0F3FC-917F-E443-79EA-F512EA21395C}"/>
                </a:ext>
              </a:extLst>
            </p:cNvPr>
            <p:cNvSpPr/>
            <p:nvPr/>
          </p:nvSpPr>
          <p:spPr>
            <a:xfrm>
              <a:off x="339164" y="888832"/>
              <a:ext cx="6584742" cy="1224317"/>
            </a:xfrm>
            <a:custGeom>
              <a:avLst/>
              <a:gdLst>
                <a:gd name="connsiteX0" fmla="*/ 0 w 6574232"/>
                <a:gd name="connsiteY0" fmla="*/ 0 h 372979"/>
                <a:gd name="connsiteX1" fmla="*/ 6574232 w 6574232"/>
                <a:gd name="connsiteY1" fmla="*/ 0 h 372979"/>
                <a:gd name="connsiteX2" fmla="*/ 6574232 w 6574232"/>
                <a:gd name="connsiteY2" fmla="*/ 372979 h 372979"/>
                <a:gd name="connsiteX3" fmla="*/ 0 w 6574232"/>
                <a:gd name="connsiteY3" fmla="*/ 372979 h 372979"/>
                <a:gd name="connsiteX4" fmla="*/ 0 w 6574232"/>
                <a:gd name="connsiteY4" fmla="*/ 0 h 372979"/>
                <a:gd name="connsiteX0" fmla="*/ 10510 w 6584742"/>
                <a:gd name="connsiteY0" fmla="*/ 0 h 1224317"/>
                <a:gd name="connsiteX1" fmla="*/ 6584742 w 6584742"/>
                <a:gd name="connsiteY1" fmla="*/ 0 h 1224317"/>
                <a:gd name="connsiteX2" fmla="*/ 6584742 w 6584742"/>
                <a:gd name="connsiteY2" fmla="*/ 372979 h 1224317"/>
                <a:gd name="connsiteX3" fmla="*/ 0 w 6584742"/>
                <a:gd name="connsiteY3" fmla="*/ 1224317 h 1224317"/>
                <a:gd name="connsiteX4" fmla="*/ 10510 w 6584742"/>
                <a:gd name="connsiteY4" fmla="*/ 0 h 1224317"/>
                <a:gd name="connsiteX0" fmla="*/ 10510 w 6584742"/>
                <a:gd name="connsiteY0" fmla="*/ 0 h 1224317"/>
                <a:gd name="connsiteX1" fmla="*/ 6584742 w 6584742"/>
                <a:gd name="connsiteY1" fmla="*/ 0 h 1224317"/>
                <a:gd name="connsiteX2" fmla="*/ 6584742 w 6584742"/>
                <a:gd name="connsiteY2" fmla="*/ 709310 h 1224317"/>
                <a:gd name="connsiteX3" fmla="*/ 0 w 6584742"/>
                <a:gd name="connsiteY3" fmla="*/ 1224317 h 1224317"/>
                <a:gd name="connsiteX4" fmla="*/ 10510 w 6584742"/>
                <a:gd name="connsiteY4" fmla="*/ 0 h 122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4742" h="1224317">
                  <a:moveTo>
                    <a:pt x="10510" y="0"/>
                  </a:moveTo>
                  <a:lnTo>
                    <a:pt x="6584742" y="0"/>
                  </a:lnTo>
                  <a:lnTo>
                    <a:pt x="6584742" y="709310"/>
                  </a:lnTo>
                  <a:lnTo>
                    <a:pt x="0" y="1224317"/>
                  </a:lnTo>
                  <a:cubicBezTo>
                    <a:pt x="3503" y="816211"/>
                    <a:pt x="7007" y="408106"/>
                    <a:pt x="10510" y="0"/>
                  </a:cubicBezTo>
                  <a:close/>
                </a:path>
              </a:pathLst>
            </a:custGeom>
            <a:solidFill>
              <a:schemeClr val="accent1">
                <a:lumMod val="40000"/>
                <a:lumOff val="60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2">
              <a:extLst>
                <a:ext uri="{FF2B5EF4-FFF2-40B4-BE49-F238E27FC236}">
                  <a16:creationId xmlns:a16="http://schemas.microsoft.com/office/drawing/2014/main" id="{F3AF3E53-18F6-3548-DBB9-3D1F3818BD43}"/>
                </a:ext>
              </a:extLst>
            </p:cNvPr>
            <p:cNvSpPr/>
            <p:nvPr/>
          </p:nvSpPr>
          <p:spPr>
            <a:xfrm>
              <a:off x="328493" y="3986789"/>
              <a:ext cx="6606774" cy="1760345"/>
            </a:xfrm>
            <a:custGeom>
              <a:avLst/>
              <a:gdLst>
                <a:gd name="connsiteX0" fmla="*/ 0 w 6574232"/>
                <a:gd name="connsiteY0" fmla="*/ 0 h 372979"/>
                <a:gd name="connsiteX1" fmla="*/ 6574232 w 6574232"/>
                <a:gd name="connsiteY1" fmla="*/ 0 h 372979"/>
                <a:gd name="connsiteX2" fmla="*/ 6574232 w 6574232"/>
                <a:gd name="connsiteY2" fmla="*/ 372979 h 372979"/>
                <a:gd name="connsiteX3" fmla="*/ 0 w 6574232"/>
                <a:gd name="connsiteY3" fmla="*/ 372979 h 372979"/>
                <a:gd name="connsiteX4" fmla="*/ 0 w 6574232"/>
                <a:gd name="connsiteY4" fmla="*/ 0 h 372979"/>
                <a:gd name="connsiteX0" fmla="*/ 10510 w 6584742"/>
                <a:gd name="connsiteY0" fmla="*/ 0 h 1224317"/>
                <a:gd name="connsiteX1" fmla="*/ 6584742 w 6584742"/>
                <a:gd name="connsiteY1" fmla="*/ 0 h 1224317"/>
                <a:gd name="connsiteX2" fmla="*/ 6584742 w 6584742"/>
                <a:gd name="connsiteY2" fmla="*/ 372979 h 1224317"/>
                <a:gd name="connsiteX3" fmla="*/ 0 w 6584742"/>
                <a:gd name="connsiteY3" fmla="*/ 1224317 h 1224317"/>
                <a:gd name="connsiteX4" fmla="*/ 10510 w 6584742"/>
                <a:gd name="connsiteY4" fmla="*/ 0 h 1224317"/>
                <a:gd name="connsiteX0" fmla="*/ 10510 w 6584742"/>
                <a:gd name="connsiteY0" fmla="*/ 0 h 1224317"/>
                <a:gd name="connsiteX1" fmla="*/ 6584742 w 6584742"/>
                <a:gd name="connsiteY1" fmla="*/ 0 h 1224317"/>
                <a:gd name="connsiteX2" fmla="*/ 6584742 w 6584742"/>
                <a:gd name="connsiteY2" fmla="*/ 709310 h 1224317"/>
                <a:gd name="connsiteX3" fmla="*/ 0 w 6584742"/>
                <a:gd name="connsiteY3" fmla="*/ 1224317 h 1224317"/>
                <a:gd name="connsiteX4" fmla="*/ 10510 w 6584742"/>
                <a:gd name="connsiteY4" fmla="*/ 0 h 1224317"/>
                <a:gd name="connsiteX0" fmla="*/ 10510 w 6616273"/>
                <a:gd name="connsiteY0" fmla="*/ 1545021 h 2769338"/>
                <a:gd name="connsiteX1" fmla="*/ 6616273 w 6616273"/>
                <a:gd name="connsiteY1" fmla="*/ 0 h 2769338"/>
                <a:gd name="connsiteX2" fmla="*/ 6584742 w 6616273"/>
                <a:gd name="connsiteY2" fmla="*/ 2254331 h 2769338"/>
                <a:gd name="connsiteX3" fmla="*/ 0 w 6616273"/>
                <a:gd name="connsiteY3" fmla="*/ 2769338 h 2769338"/>
                <a:gd name="connsiteX4" fmla="*/ 10510 w 6616273"/>
                <a:gd name="connsiteY4" fmla="*/ 1545021 h 2769338"/>
                <a:gd name="connsiteX0" fmla="*/ 10510 w 6616273"/>
                <a:gd name="connsiteY0" fmla="*/ 1545021 h 2769338"/>
                <a:gd name="connsiteX1" fmla="*/ 6616273 w 6616273"/>
                <a:gd name="connsiteY1" fmla="*/ 0 h 2769338"/>
                <a:gd name="connsiteX2" fmla="*/ 6605763 w 6616273"/>
                <a:gd name="connsiteY2" fmla="*/ 1760345 h 2769338"/>
                <a:gd name="connsiteX3" fmla="*/ 0 w 6616273"/>
                <a:gd name="connsiteY3" fmla="*/ 2769338 h 2769338"/>
                <a:gd name="connsiteX4" fmla="*/ 10510 w 6616273"/>
                <a:gd name="connsiteY4" fmla="*/ 1545021 h 2769338"/>
                <a:gd name="connsiteX0" fmla="*/ 68 w 6605831"/>
                <a:gd name="connsiteY0" fmla="*/ 1545021 h 1760345"/>
                <a:gd name="connsiteX1" fmla="*/ 6605831 w 6605831"/>
                <a:gd name="connsiteY1" fmla="*/ 0 h 1760345"/>
                <a:gd name="connsiteX2" fmla="*/ 6595321 w 6605831"/>
                <a:gd name="connsiteY2" fmla="*/ 1760345 h 1760345"/>
                <a:gd name="connsiteX3" fmla="*/ 126193 w 6605831"/>
                <a:gd name="connsiteY3" fmla="*/ 1739324 h 1760345"/>
                <a:gd name="connsiteX4" fmla="*/ 68 w 6605831"/>
                <a:gd name="connsiteY4" fmla="*/ 1545021 h 1760345"/>
                <a:gd name="connsiteX0" fmla="*/ 1011 w 6606774"/>
                <a:gd name="connsiteY0" fmla="*/ 1545021 h 1760345"/>
                <a:gd name="connsiteX1" fmla="*/ 6606774 w 6606774"/>
                <a:gd name="connsiteY1" fmla="*/ 0 h 1760345"/>
                <a:gd name="connsiteX2" fmla="*/ 6596264 w 6606774"/>
                <a:gd name="connsiteY2" fmla="*/ 1760345 h 1760345"/>
                <a:gd name="connsiteX3" fmla="*/ 1011 w 6606774"/>
                <a:gd name="connsiteY3" fmla="*/ 1760345 h 1760345"/>
                <a:gd name="connsiteX4" fmla="*/ 1011 w 6606774"/>
                <a:gd name="connsiteY4" fmla="*/ 1545021 h 1760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6774" h="1760345">
                  <a:moveTo>
                    <a:pt x="1011" y="1545021"/>
                  </a:moveTo>
                  <a:lnTo>
                    <a:pt x="6606774" y="0"/>
                  </a:lnTo>
                  <a:cubicBezTo>
                    <a:pt x="6603271" y="586782"/>
                    <a:pt x="6599767" y="1173563"/>
                    <a:pt x="6596264" y="1760345"/>
                  </a:cubicBezTo>
                  <a:lnTo>
                    <a:pt x="1011" y="1760345"/>
                  </a:lnTo>
                  <a:cubicBezTo>
                    <a:pt x="4514" y="1352239"/>
                    <a:pt x="-2492" y="1953127"/>
                    <a:pt x="1011" y="1545021"/>
                  </a:cubicBezTo>
                  <a:close/>
                </a:path>
              </a:pathLst>
            </a:custGeom>
            <a:solidFill>
              <a:schemeClr val="accent1">
                <a:lumMod val="40000"/>
                <a:lumOff val="60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 name="Group 2">
            <a:extLst>
              <a:ext uri="{FF2B5EF4-FFF2-40B4-BE49-F238E27FC236}">
                <a16:creationId xmlns:a16="http://schemas.microsoft.com/office/drawing/2014/main" id="{C965DA0A-95D4-0392-76FE-11DC49BFBD99}"/>
              </a:ext>
            </a:extLst>
          </p:cNvPr>
          <p:cNvGrpSpPr/>
          <p:nvPr/>
        </p:nvGrpSpPr>
        <p:grpSpPr>
          <a:xfrm>
            <a:off x="4977413" y="4048956"/>
            <a:ext cx="6790679" cy="1972648"/>
            <a:chOff x="4977413" y="4048956"/>
            <a:chExt cx="6790679" cy="1972648"/>
          </a:xfrm>
        </p:grpSpPr>
        <p:sp>
          <p:nvSpPr>
            <p:cNvPr id="4" name="Content Placeholder 2">
              <a:extLst>
                <a:ext uri="{FF2B5EF4-FFF2-40B4-BE49-F238E27FC236}">
                  <a16:creationId xmlns:a16="http://schemas.microsoft.com/office/drawing/2014/main" id="{38AB5A42-B5EA-F9DD-C1AA-A5F2F1C8A3BD}"/>
                </a:ext>
              </a:extLst>
            </p:cNvPr>
            <p:cNvSpPr txBox="1">
              <a:spLocks/>
            </p:cNvSpPr>
            <p:nvPr/>
          </p:nvSpPr>
          <p:spPr>
            <a:xfrm>
              <a:off x="8243656" y="4777450"/>
              <a:ext cx="3524436" cy="12441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4472C4"/>
                  </a:solidFill>
                  <a:cs typeface="Calibri"/>
                </a:rPr>
                <a:t>What are these?</a:t>
              </a:r>
              <a:endParaRPr lang="en-US" dirty="0">
                <a:solidFill>
                  <a:srgbClr val="4472C4"/>
                </a:solidFill>
              </a:endParaRPr>
            </a:p>
          </p:txBody>
        </p:sp>
        <p:cxnSp>
          <p:nvCxnSpPr>
            <p:cNvPr id="6" name="Straight Arrow Connector 5">
              <a:extLst>
                <a:ext uri="{FF2B5EF4-FFF2-40B4-BE49-F238E27FC236}">
                  <a16:creationId xmlns:a16="http://schemas.microsoft.com/office/drawing/2014/main" id="{6EF8278A-2EED-B452-0664-0364B57550B7}"/>
                </a:ext>
              </a:extLst>
            </p:cNvPr>
            <p:cNvCxnSpPr/>
            <p:nvPr/>
          </p:nvCxnSpPr>
          <p:spPr>
            <a:xfrm flipH="1" flipV="1">
              <a:off x="4977413" y="4048956"/>
              <a:ext cx="3250707" cy="920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022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B0AF-EED8-9CB4-20E4-4AA7460675EB}"/>
              </a:ext>
            </a:extLst>
          </p:cNvPr>
          <p:cNvSpPr>
            <a:spLocks noGrp="1"/>
          </p:cNvSpPr>
          <p:nvPr>
            <p:ph type="title"/>
          </p:nvPr>
        </p:nvSpPr>
        <p:spPr>
          <a:xfrm>
            <a:off x="601717" y="351987"/>
            <a:ext cx="10515600" cy="1325563"/>
          </a:xfrm>
        </p:spPr>
        <p:txBody>
          <a:bodyPr/>
          <a:lstStyle/>
          <a:p>
            <a:r>
              <a:rPr lang="en-US" dirty="0">
                <a:ea typeface="Calibri Light"/>
                <a:cs typeface="Calibri Light"/>
              </a:rPr>
              <a:t>Try creating the following faults.....</a:t>
            </a:r>
          </a:p>
        </p:txBody>
      </p:sp>
      <p:sp>
        <p:nvSpPr>
          <p:cNvPr id="3" name="Content Placeholder 2">
            <a:extLst>
              <a:ext uri="{FF2B5EF4-FFF2-40B4-BE49-F238E27FC236}">
                <a16:creationId xmlns:a16="http://schemas.microsoft.com/office/drawing/2014/main" id="{2F7A0881-1D2C-5804-D35B-5C025F4F4427}"/>
              </a:ext>
            </a:extLst>
          </p:cNvPr>
          <p:cNvSpPr>
            <a:spLocks noGrp="1"/>
          </p:cNvSpPr>
          <p:nvPr>
            <p:ph sz="half" idx="1"/>
          </p:nvPr>
        </p:nvSpPr>
        <p:spPr>
          <a:xfrm>
            <a:off x="562303" y="2035832"/>
            <a:ext cx="5181600" cy="4351338"/>
          </a:xfrm>
        </p:spPr>
        <p:txBody>
          <a:bodyPr vert="horz" lIns="91440" tIns="45720" rIns="91440" bIns="45720" rtlCol="0" anchor="t">
            <a:normAutofit/>
          </a:bodyPr>
          <a:lstStyle/>
          <a:p>
            <a:pPr marL="0" indent="0">
              <a:buNone/>
            </a:pPr>
            <a:r>
              <a:rPr lang="en-US" sz="4400" dirty="0">
                <a:latin typeface="Calibri Light"/>
                <a:ea typeface="Calibri"/>
                <a:cs typeface="Calibri"/>
              </a:rPr>
              <a:t>Normal fault</a:t>
            </a:r>
            <a:endParaRPr lang="en-US" sz="4400" dirty="0">
              <a:latin typeface="Calibri Light"/>
            </a:endParaRPr>
          </a:p>
          <a:p>
            <a:endParaRPr lang="en-US" dirty="0">
              <a:ea typeface="Calibri"/>
              <a:cs typeface="Calibri"/>
            </a:endParaRPr>
          </a:p>
          <a:p>
            <a:r>
              <a:rPr lang="en-US" dirty="0">
                <a:ea typeface="Calibri"/>
                <a:cs typeface="Calibri"/>
              </a:rPr>
              <a:t>Formed by tension when the earth's crust pulls apart.</a:t>
            </a:r>
          </a:p>
          <a:p>
            <a:endParaRPr lang="en-US">
              <a:ea typeface="Calibri"/>
              <a:cs typeface="Calibri"/>
            </a:endParaRPr>
          </a:p>
          <a:p>
            <a:r>
              <a:rPr lang="en-US" dirty="0">
                <a:ea typeface="Calibri"/>
                <a:cs typeface="Calibri"/>
              </a:rPr>
              <a:t>Note the changes to the crust (play doh)</a:t>
            </a:r>
          </a:p>
          <a:p>
            <a:pPr marL="0" indent="0">
              <a:buNone/>
            </a:pPr>
            <a:endParaRPr lang="en-US">
              <a:ea typeface="Calibri"/>
              <a:cs typeface="Calibri"/>
            </a:endParaRPr>
          </a:p>
          <a:p>
            <a:pPr marL="0" indent="0">
              <a:buNone/>
            </a:pPr>
            <a:r>
              <a:rPr lang="en-US" sz="1100" dirty="0">
                <a:ea typeface="Calibri"/>
                <a:cs typeface="Calibri"/>
              </a:rPr>
              <a:t>Picture reference: Horizons Book 1, Tara Fitzharris, 2016</a:t>
            </a:r>
          </a:p>
          <a:p>
            <a:endParaRPr lang="en-US">
              <a:ea typeface="Calibri"/>
              <a:cs typeface="Calibri"/>
            </a:endParaRPr>
          </a:p>
        </p:txBody>
      </p:sp>
      <p:pic>
        <p:nvPicPr>
          <p:cNvPr id="5" name="Picture 5" descr="Chart, diagram&#10;&#10;Description automatically generated">
            <a:extLst>
              <a:ext uri="{FF2B5EF4-FFF2-40B4-BE49-F238E27FC236}">
                <a16:creationId xmlns:a16="http://schemas.microsoft.com/office/drawing/2014/main" id="{A09698AD-C208-15A3-2213-17C84F1FAB56}"/>
              </a:ext>
            </a:extLst>
          </p:cNvPr>
          <p:cNvPicPr>
            <a:picLocks noGrp="1" noChangeAspect="1"/>
          </p:cNvPicPr>
          <p:nvPr>
            <p:ph sz="half" idx="2"/>
          </p:nvPr>
        </p:nvPicPr>
        <p:blipFill>
          <a:blip r:embed="rId2"/>
          <a:stretch>
            <a:fillRect/>
          </a:stretch>
        </p:blipFill>
        <p:spPr>
          <a:xfrm>
            <a:off x="6172200" y="2571887"/>
            <a:ext cx="5181600" cy="2858814"/>
          </a:xfrm>
        </p:spPr>
      </p:pic>
    </p:spTree>
    <p:extLst>
      <p:ext uri="{BB962C8B-B14F-4D97-AF65-F5344CB8AC3E}">
        <p14:creationId xmlns:p14="http://schemas.microsoft.com/office/powerpoint/2010/main" val="80466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20CD-11ED-458E-B2C0-8FD006887EE3}"/>
              </a:ext>
            </a:extLst>
          </p:cNvPr>
          <p:cNvSpPr>
            <a:spLocks noGrp="1"/>
          </p:cNvSpPr>
          <p:nvPr>
            <p:ph type="title"/>
          </p:nvPr>
        </p:nvSpPr>
        <p:spPr/>
        <p:txBody>
          <a:bodyPr/>
          <a:lstStyle/>
          <a:p>
            <a:r>
              <a:rPr lang="en-US" dirty="0">
                <a:ea typeface="Calibri Light"/>
                <a:cs typeface="Calibri Light"/>
              </a:rPr>
              <a:t>Reverse Fault</a:t>
            </a:r>
            <a:endParaRPr lang="en-US" dirty="0"/>
          </a:p>
        </p:txBody>
      </p:sp>
      <p:sp>
        <p:nvSpPr>
          <p:cNvPr id="3" name="Content Placeholder 2">
            <a:extLst>
              <a:ext uri="{FF2B5EF4-FFF2-40B4-BE49-F238E27FC236}">
                <a16:creationId xmlns:a16="http://schemas.microsoft.com/office/drawing/2014/main" id="{FADCDCC0-6D2F-9D79-6D0C-E9E42881408F}"/>
              </a:ext>
            </a:extLst>
          </p:cNvPr>
          <p:cNvSpPr>
            <a:spLocks noGrp="1"/>
          </p:cNvSpPr>
          <p:nvPr>
            <p:ph sz="half" idx="1"/>
          </p:nvPr>
        </p:nvSpPr>
        <p:spPr/>
        <p:txBody>
          <a:bodyPr vert="horz" lIns="91440" tIns="45720" rIns="91440" bIns="45720" rtlCol="0" anchor="t">
            <a:normAutofit/>
          </a:bodyPr>
          <a:lstStyle/>
          <a:p>
            <a:r>
              <a:rPr lang="en-US" dirty="0">
                <a:ea typeface="Calibri"/>
                <a:cs typeface="Calibri"/>
              </a:rPr>
              <a:t>Formed by compression (when the earth's crust pushes together</a:t>
            </a:r>
          </a:p>
          <a:p>
            <a:endParaRPr lang="en-US">
              <a:ea typeface="Calibri"/>
              <a:cs typeface="Calibri"/>
            </a:endParaRPr>
          </a:p>
          <a:p>
            <a:r>
              <a:rPr lang="en-US" dirty="0">
                <a:ea typeface="Calibri"/>
                <a:cs typeface="Calibri"/>
              </a:rPr>
              <a:t>Note the changes to the crust (play doh) </a:t>
            </a:r>
          </a:p>
          <a:p>
            <a:endParaRPr lang="en-US" dirty="0">
              <a:ea typeface="Calibri"/>
              <a:cs typeface="Calibri"/>
            </a:endParaRPr>
          </a:p>
          <a:p>
            <a:endParaRPr lang="en-US" dirty="0">
              <a:ea typeface="Calibri"/>
              <a:cs typeface="Calibri"/>
            </a:endParaRPr>
          </a:p>
          <a:p>
            <a:pPr marL="0" indent="0">
              <a:buNone/>
            </a:pPr>
            <a:r>
              <a:rPr lang="en-US" sz="1100" dirty="0">
                <a:cs typeface="Calibri"/>
              </a:rPr>
              <a:t>Picture reference: Horizons Book 1, Tara Fitzharris, 2016</a:t>
            </a:r>
            <a:endParaRPr lang="en-US" sz="1100" dirty="0"/>
          </a:p>
        </p:txBody>
      </p:sp>
      <p:pic>
        <p:nvPicPr>
          <p:cNvPr id="5" name="Picture 5">
            <a:extLst>
              <a:ext uri="{FF2B5EF4-FFF2-40B4-BE49-F238E27FC236}">
                <a16:creationId xmlns:a16="http://schemas.microsoft.com/office/drawing/2014/main" id="{3C64208B-B35D-0CED-D3B6-5454D25B9481}"/>
              </a:ext>
            </a:extLst>
          </p:cNvPr>
          <p:cNvPicPr>
            <a:picLocks noGrp="1" noChangeAspect="1"/>
          </p:cNvPicPr>
          <p:nvPr>
            <p:ph sz="half" idx="2"/>
          </p:nvPr>
        </p:nvPicPr>
        <p:blipFill>
          <a:blip r:embed="rId2"/>
          <a:stretch>
            <a:fillRect/>
          </a:stretch>
        </p:blipFill>
        <p:spPr>
          <a:xfrm>
            <a:off x="6316717" y="1819903"/>
            <a:ext cx="5181600" cy="3416852"/>
          </a:xfrm>
        </p:spPr>
      </p:pic>
    </p:spTree>
    <p:extLst>
      <p:ext uri="{BB962C8B-B14F-4D97-AF65-F5344CB8AC3E}">
        <p14:creationId xmlns:p14="http://schemas.microsoft.com/office/powerpoint/2010/main" val="2783586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24F1-5DF5-E6B6-2BC3-4637C88FE700}"/>
              </a:ext>
            </a:extLst>
          </p:cNvPr>
          <p:cNvSpPr>
            <a:spLocks noGrp="1"/>
          </p:cNvSpPr>
          <p:nvPr>
            <p:ph type="title"/>
          </p:nvPr>
        </p:nvSpPr>
        <p:spPr>
          <a:xfrm>
            <a:off x="216953" y="458012"/>
            <a:ext cx="4422103" cy="1622321"/>
          </a:xfrm>
        </p:spPr>
        <p:txBody>
          <a:bodyPr vert="horz" lIns="91440" tIns="45720" rIns="91440" bIns="45720" rtlCol="0" anchor="ctr">
            <a:normAutofit/>
          </a:bodyPr>
          <a:lstStyle/>
          <a:p>
            <a:r>
              <a:rPr lang="en-US" dirty="0"/>
              <a:t>Create a new set of rock layers</a:t>
            </a:r>
            <a:endParaRPr lang="en-US" kern="1200" dirty="0">
              <a:latin typeface="+mj-lt"/>
              <a:ea typeface="Calibri Light"/>
              <a:cs typeface="Calibri Light"/>
            </a:endParaRPr>
          </a:p>
        </p:txBody>
      </p:sp>
      <p:sp>
        <p:nvSpPr>
          <p:cNvPr id="6" name="Content Placeholder 5">
            <a:extLst>
              <a:ext uri="{FF2B5EF4-FFF2-40B4-BE49-F238E27FC236}">
                <a16:creationId xmlns:a16="http://schemas.microsoft.com/office/drawing/2014/main" id="{3D3040BA-6ABD-8D5D-5CC4-241ADB47EAB4}"/>
              </a:ext>
            </a:extLst>
          </p:cNvPr>
          <p:cNvSpPr>
            <a:spLocks noGrp="1"/>
          </p:cNvSpPr>
          <p:nvPr>
            <p:ph sz="half" idx="2"/>
          </p:nvPr>
        </p:nvSpPr>
        <p:spPr>
          <a:xfrm>
            <a:off x="318065" y="2138699"/>
            <a:ext cx="4078675" cy="4147046"/>
          </a:xfrm>
        </p:spPr>
        <p:txBody>
          <a:bodyPr vert="horz" lIns="91440" tIns="45720" rIns="91440" bIns="45720" rtlCol="0" anchor="t">
            <a:noAutofit/>
          </a:bodyPr>
          <a:lstStyle/>
          <a:p>
            <a:r>
              <a:rPr lang="en-US" sz="2400" dirty="0"/>
              <a:t>Taking three different </a:t>
            </a:r>
            <a:r>
              <a:rPr lang="en-IE" sz="2400" dirty="0"/>
              <a:t>colours</a:t>
            </a:r>
            <a:r>
              <a:rPr lang="en-US" sz="2400" dirty="0"/>
              <a:t> of play doh build the rock </a:t>
            </a:r>
            <a:r>
              <a:rPr lang="en-US" sz="2400" b="1" dirty="0"/>
              <a:t>layers</a:t>
            </a:r>
            <a:r>
              <a:rPr lang="en-US" sz="2400" dirty="0"/>
              <a:t> that are in our area (oldest at base). </a:t>
            </a:r>
            <a:endParaRPr lang="en-US" sz="2400" dirty="0">
              <a:ea typeface="Calibri"/>
              <a:cs typeface="Calibri"/>
            </a:endParaRPr>
          </a:p>
          <a:p>
            <a:endParaRPr lang="en-US" sz="2400" dirty="0">
              <a:ea typeface="Calibri"/>
              <a:cs typeface="Calibri"/>
            </a:endParaRPr>
          </a:p>
          <a:p>
            <a:r>
              <a:rPr lang="en-US" sz="2400" dirty="0"/>
              <a:t>Blue- Carboniferous Limestone</a:t>
            </a:r>
            <a:endParaRPr lang="en-US" sz="2400" dirty="0">
              <a:ea typeface="Calibri"/>
              <a:cs typeface="Calibri"/>
            </a:endParaRPr>
          </a:p>
          <a:p>
            <a:r>
              <a:rPr lang="en-US" sz="2400" dirty="0"/>
              <a:t>Green - </a:t>
            </a:r>
            <a:r>
              <a:rPr lang="en-IE" sz="2400" dirty="0"/>
              <a:t>Late Devonian/Early Carboniferous </a:t>
            </a:r>
            <a:r>
              <a:rPr lang="en-US" sz="2400" dirty="0"/>
              <a:t>(Cork Beds) sandstone and mudstone</a:t>
            </a:r>
            <a:endParaRPr lang="en-US" sz="2400" dirty="0">
              <a:ea typeface="Calibri"/>
              <a:cs typeface="Calibri"/>
            </a:endParaRPr>
          </a:p>
          <a:p>
            <a:r>
              <a:rPr lang="en-US" sz="2400" dirty="0"/>
              <a:t>Red – Devonian (Old Red) Sandstone</a:t>
            </a:r>
            <a:endParaRPr lang="en-US" sz="2400" dirty="0">
              <a:ea typeface="Calibri"/>
              <a:cs typeface="Calibri"/>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een, indoor, food, snack food&#10;&#10;Description automatically generated">
            <a:extLst>
              <a:ext uri="{FF2B5EF4-FFF2-40B4-BE49-F238E27FC236}">
                <a16:creationId xmlns:a16="http://schemas.microsoft.com/office/drawing/2014/main" id="{8895F11C-0939-0C3C-B020-9BFDCAC342F7}"/>
              </a:ext>
            </a:extLst>
          </p:cNvPr>
          <p:cNvPicPr>
            <a:picLocks noChangeAspect="1"/>
          </p:cNvPicPr>
          <p:nvPr/>
        </p:nvPicPr>
        <p:blipFill rotWithShape="1">
          <a:blip r:embed="rId4">
            <a:extLst>
              <a:ext uri="{28A0092B-C50C-407E-A947-70E740481C1C}">
                <a14:useLocalDpi xmlns:a14="http://schemas.microsoft.com/office/drawing/2010/main" val="0"/>
              </a:ext>
            </a:extLst>
          </a:blip>
          <a:srcRect l="9195" t="4327" r="3026" b="10209"/>
          <a:stretch/>
        </p:blipFill>
        <p:spPr>
          <a:xfrm>
            <a:off x="6096000" y="1647158"/>
            <a:ext cx="4880279" cy="3563684"/>
          </a:xfrm>
          <a:prstGeom prst="rect">
            <a:avLst/>
          </a:prstGeom>
        </p:spPr>
      </p:pic>
    </p:spTree>
    <p:extLst>
      <p:ext uri="{BB962C8B-B14F-4D97-AF65-F5344CB8AC3E}">
        <p14:creationId xmlns:p14="http://schemas.microsoft.com/office/powerpoint/2010/main" val="311256877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lant, dessert&#10;&#10;Description automatically generated">
            <a:extLst>
              <a:ext uri="{FF2B5EF4-FFF2-40B4-BE49-F238E27FC236}">
                <a16:creationId xmlns:a16="http://schemas.microsoft.com/office/drawing/2014/main" id="{94922689-8532-45C8-5F13-C5135EEAD079}"/>
              </a:ext>
            </a:extLst>
          </p:cNvPr>
          <p:cNvPicPr>
            <a:picLocks noChangeAspect="1"/>
          </p:cNvPicPr>
          <p:nvPr/>
        </p:nvPicPr>
        <p:blipFill rotWithShape="1">
          <a:blip r:embed="rId3">
            <a:extLst>
              <a:ext uri="{28A0092B-C50C-407E-A947-70E740481C1C}">
                <a14:useLocalDpi xmlns:a14="http://schemas.microsoft.com/office/drawing/2010/main" val="0"/>
              </a:ext>
            </a:extLst>
          </a:blip>
          <a:srcRect l="14036" t="14861" r="20123" b="5332"/>
          <a:stretch/>
        </p:blipFill>
        <p:spPr>
          <a:xfrm>
            <a:off x="3407311" y="482489"/>
            <a:ext cx="3010901" cy="2731987"/>
          </a:xfrm>
          <a:prstGeom prst="rect">
            <a:avLst/>
          </a:prstGeom>
        </p:spPr>
      </p:pic>
      <p:sp>
        <p:nvSpPr>
          <p:cNvPr id="4" name="Content Placeholder 2">
            <a:extLst>
              <a:ext uri="{FF2B5EF4-FFF2-40B4-BE49-F238E27FC236}">
                <a16:creationId xmlns:a16="http://schemas.microsoft.com/office/drawing/2014/main" id="{5A592902-DF75-A3C6-7C34-857F15B616AC}"/>
              </a:ext>
            </a:extLst>
          </p:cNvPr>
          <p:cNvSpPr txBox="1">
            <a:spLocks/>
          </p:cNvSpPr>
          <p:nvPr/>
        </p:nvSpPr>
        <p:spPr>
          <a:xfrm>
            <a:off x="7089929" y="1849946"/>
            <a:ext cx="4514850" cy="43418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"Fault' this sequence by cutting sub-vertically</a:t>
            </a:r>
          </a:p>
          <a:p>
            <a:endParaRPr lang="en-US" dirty="0">
              <a:cs typeface="Calibri"/>
            </a:endParaRPr>
          </a:p>
          <a:p>
            <a:endParaRPr lang="en-US" dirty="0">
              <a:cs typeface="Calibri"/>
            </a:endParaRPr>
          </a:p>
          <a:p>
            <a:endParaRPr lang="en-US" dirty="0">
              <a:cs typeface="Calibri"/>
            </a:endParaRPr>
          </a:p>
          <a:p>
            <a:r>
              <a:rPr lang="en-US" dirty="0">
                <a:cs typeface="Calibri"/>
              </a:rPr>
              <a:t>Create a normal or reverse fault by moving upmost half down or up</a:t>
            </a:r>
          </a:p>
        </p:txBody>
      </p:sp>
      <p:sp>
        <p:nvSpPr>
          <p:cNvPr id="11" name="Title 1">
            <a:extLst>
              <a:ext uri="{FF2B5EF4-FFF2-40B4-BE49-F238E27FC236}">
                <a16:creationId xmlns:a16="http://schemas.microsoft.com/office/drawing/2014/main" id="{1FE40B5F-474B-A180-564B-0F200787CAFD}"/>
              </a:ext>
            </a:extLst>
          </p:cNvPr>
          <p:cNvSpPr txBox="1">
            <a:spLocks/>
          </p:cNvSpPr>
          <p:nvPr/>
        </p:nvSpPr>
        <p:spPr>
          <a:xfrm>
            <a:off x="7274973" y="217996"/>
            <a:ext cx="3219450" cy="134461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Faults</a:t>
            </a:r>
            <a:endParaRPr lang="en-US" dirty="0"/>
          </a:p>
        </p:txBody>
      </p:sp>
      <p:pic>
        <p:nvPicPr>
          <p:cNvPr id="5" name="Picture 2" descr="A picture containing dark, light&#10;&#10;Description automatically generated">
            <a:extLst>
              <a:ext uri="{FF2B5EF4-FFF2-40B4-BE49-F238E27FC236}">
                <a16:creationId xmlns:a16="http://schemas.microsoft.com/office/drawing/2014/main" id="{F1483919-0E32-B7EF-EA7F-81B7261C81F7}"/>
              </a:ext>
            </a:extLst>
          </p:cNvPr>
          <p:cNvPicPr>
            <a:picLocks noChangeAspect="1"/>
          </p:cNvPicPr>
          <p:nvPr/>
        </p:nvPicPr>
        <p:blipFill>
          <a:blip r:embed="rId4"/>
          <a:stretch>
            <a:fillRect/>
          </a:stretch>
        </p:blipFill>
        <p:spPr>
          <a:xfrm>
            <a:off x="-248330" y="627289"/>
            <a:ext cx="3650796" cy="5557157"/>
          </a:xfrm>
          <a:prstGeom prst="rect">
            <a:avLst/>
          </a:prstGeom>
        </p:spPr>
      </p:pic>
      <p:pic>
        <p:nvPicPr>
          <p:cNvPr id="7" name="Picture 6" descr="A picture containing indoor, plant&#10;&#10;Description automatically generated">
            <a:extLst>
              <a:ext uri="{FF2B5EF4-FFF2-40B4-BE49-F238E27FC236}">
                <a16:creationId xmlns:a16="http://schemas.microsoft.com/office/drawing/2014/main" id="{09C5C883-4A8C-5F9B-3147-339DF4D51621}"/>
              </a:ext>
            </a:extLst>
          </p:cNvPr>
          <p:cNvPicPr>
            <a:picLocks noChangeAspect="1"/>
          </p:cNvPicPr>
          <p:nvPr/>
        </p:nvPicPr>
        <p:blipFill rotWithShape="1">
          <a:blip r:embed="rId5">
            <a:extLst>
              <a:ext uri="{28A0092B-C50C-407E-A947-70E740481C1C}">
                <a14:useLocalDpi xmlns:a14="http://schemas.microsoft.com/office/drawing/2010/main" val="0"/>
              </a:ext>
            </a:extLst>
          </a:blip>
          <a:srcRect l="22704" t="7431" r="17028" b="10836"/>
          <a:stretch/>
        </p:blipFill>
        <p:spPr>
          <a:xfrm>
            <a:off x="3416734" y="3617678"/>
            <a:ext cx="3001880" cy="3023663"/>
          </a:xfrm>
          <a:prstGeom prst="rect">
            <a:avLst/>
          </a:prstGeom>
        </p:spPr>
      </p:pic>
      <p:cxnSp>
        <p:nvCxnSpPr>
          <p:cNvPr id="12" name="Straight Arrow Connector 11">
            <a:extLst>
              <a:ext uri="{FF2B5EF4-FFF2-40B4-BE49-F238E27FC236}">
                <a16:creationId xmlns:a16="http://schemas.microsoft.com/office/drawing/2014/main" id="{4606698B-9D7B-8807-2F39-CC61C226456B}"/>
              </a:ext>
            </a:extLst>
          </p:cNvPr>
          <p:cNvCxnSpPr/>
          <p:nvPr/>
        </p:nvCxnSpPr>
        <p:spPr>
          <a:xfrm flipV="1">
            <a:off x="4606678" y="4994281"/>
            <a:ext cx="272716" cy="11871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54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9490D2-7147-4F2E-541E-B690B4F69DE2}"/>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Faults</a:t>
            </a:r>
            <a:endParaRPr lang="en-US" dirty="0"/>
          </a:p>
        </p:txBody>
      </p:sp>
      <p:sp>
        <p:nvSpPr>
          <p:cNvPr id="6" name="Content Placeholder 2">
            <a:extLst>
              <a:ext uri="{FF2B5EF4-FFF2-40B4-BE49-F238E27FC236}">
                <a16:creationId xmlns:a16="http://schemas.microsoft.com/office/drawing/2014/main" id="{B63ECE0B-EC8C-747E-F401-627552C615BC}"/>
              </a:ext>
            </a:extLst>
          </p:cNvPr>
          <p:cNvSpPr txBox="1">
            <a:spLocks/>
          </p:cNvSpPr>
          <p:nvPr/>
        </p:nvSpPr>
        <p:spPr>
          <a:xfrm>
            <a:off x="838200" y="1825625"/>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Erode the landscape by slicing off the top of the playdoh </a:t>
            </a:r>
            <a:endParaRPr lang="en-US" dirty="0"/>
          </a:p>
        </p:txBody>
      </p:sp>
      <p:pic>
        <p:nvPicPr>
          <p:cNvPr id="2" name="Picture 2" descr="A picture containing dark, light&#10;&#10;Description automatically generated">
            <a:extLst>
              <a:ext uri="{FF2B5EF4-FFF2-40B4-BE49-F238E27FC236}">
                <a16:creationId xmlns:a16="http://schemas.microsoft.com/office/drawing/2014/main" id="{A6978CA8-4D6F-9D6E-31CB-E29840E54C99}"/>
              </a:ext>
            </a:extLst>
          </p:cNvPr>
          <p:cNvPicPr>
            <a:picLocks noChangeAspect="1"/>
          </p:cNvPicPr>
          <p:nvPr/>
        </p:nvPicPr>
        <p:blipFill>
          <a:blip r:embed="rId2"/>
          <a:stretch>
            <a:fillRect/>
          </a:stretch>
        </p:blipFill>
        <p:spPr>
          <a:xfrm>
            <a:off x="6714445" y="427264"/>
            <a:ext cx="3650796" cy="5557157"/>
          </a:xfrm>
          <a:prstGeom prst="rect">
            <a:avLst/>
          </a:prstGeom>
        </p:spPr>
      </p:pic>
    </p:spTree>
    <p:extLst>
      <p:ext uri="{BB962C8B-B14F-4D97-AF65-F5344CB8AC3E}">
        <p14:creationId xmlns:p14="http://schemas.microsoft.com/office/powerpoint/2010/main" val="233477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plant, chocolate, dessert&#10;&#10;Description automatically generated">
            <a:extLst>
              <a:ext uri="{FF2B5EF4-FFF2-40B4-BE49-F238E27FC236}">
                <a16:creationId xmlns:a16="http://schemas.microsoft.com/office/drawing/2014/main" id="{C53CC77C-2372-99D4-D801-E8B9BC1E3D2A}"/>
              </a:ext>
            </a:extLst>
          </p:cNvPr>
          <p:cNvPicPr>
            <a:picLocks noChangeAspect="1"/>
          </p:cNvPicPr>
          <p:nvPr/>
        </p:nvPicPr>
        <p:blipFill rotWithShape="1">
          <a:blip r:embed="rId3">
            <a:extLst>
              <a:ext uri="{28A0092B-C50C-407E-A947-70E740481C1C}">
                <a14:useLocalDpi xmlns:a14="http://schemas.microsoft.com/office/drawing/2010/main" val="0"/>
              </a:ext>
            </a:extLst>
          </a:blip>
          <a:srcRect l="20640" t="20090" r="17028" b="3955"/>
          <a:stretch/>
        </p:blipFill>
        <p:spPr>
          <a:xfrm>
            <a:off x="933978" y="1164864"/>
            <a:ext cx="4898583" cy="4474695"/>
          </a:xfrm>
          <a:prstGeom prst="rect">
            <a:avLst/>
          </a:prstGeom>
        </p:spPr>
      </p:pic>
      <p:sp>
        <p:nvSpPr>
          <p:cNvPr id="8" name="TextBox 7">
            <a:extLst>
              <a:ext uri="{FF2B5EF4-FFF2-40B4-BE49-F238E27FC236}">
                <a16:creationId xmlns:a16="http://schemas.microsoft.com/office/drawing/2014/main" id="{C19D2BCF-7A73-7935-0231-CE9A900F720E}"/>
              </a:ext>
            </a:extLst>
          </p:cNvPr>
          <p:cNvSpPr txBox="1"/>
          <p:nvPr/>
        </p:nvSpPr>
        <p:spPr>
          <a:xfrm>
            <a:off x="1717634" y="4276838"/>
            <a:ext cx="1085702" cy="369332"/>
          </a:xfrm>
          <a:prstGeom prst="rect">
            <a:avLst/>
          </a:prstGeom>
          <a:noFill/>
        </p:spPr>
        <p:txBody>
          <a:bodyPr wrap="square" lIns="91440" tIns="45720" rIns="91440" bIns="45720" rtlCol="0" anchor="t">
            <a:spAutoFit/>
          </a:bodyPr>
          <a:lstStyle/>
          <a:p>
            <a:endParaRPr lang="en-IE" dirty="0"/>
          </a:p>
        </p:txBody>
      </p:sp>
      <p:sp>
        <p:nvSpPr>
          <p:cNvPr id="10" name="TextBox 9">
            <a:extLst>
              <a:ext uri="{FF2B5EF4-FFF2-40B4-BE49-F238E27FC236}">
                <a16:creationId xmlns:a16="http://schemas.microsoft.com/office/drawing/2014/main" id="{2B9F0DAB-E7ED-0724-512F-14FAEF3D40C1}"/>
              </a:ext>
            </a:extLst>
          </p:cNvPr>
          <p:cNvSpPr txBox="1"/>
          <p:nvPr/>
        </p:nvSpPr>
        <p:spPr>
          <a:xfrm>
            <a:off x="6356265" y="1378279"/>
            <a:ext cx="5111418" cy="954107"/>
          </a:xfrm>
          <a:prstGeom prst="rect">
            <a:avLst/>
          </a:prstGeom>
          <a:noFill/>
        </p:spPr>
        <p:txBody>
          <a:bodyPr wrap="square" lIns="91440" tIns="45720" rIns="91440" bIns="45720" rtlCol="0" anchor="t">
            <a:spAutoFit/>
          </a:bodyPr>
          <a:lstStyle/>
          <a:p>
            <a:r>
              <a:rPr lang="en-IE" sz="2800" dirty="0">
                <a:cs typeface="Calibri"/>
              </a:rPr>
              <a:t>Faults allow different rock layers to appear next to each other</a:t>
            </a:r>
          </a:p>
        </p:txBody>
      </p:sp>
      <p:cxnSp>
        <p:nvCxnSpPr>
          <p:cNvPr id="12" name="Straight Arrow Connector 11">
            <a:extLst>
              <a:ext uri="{FF2B5EF4-FFF2-40B4-BE49-F238E27FC236}">
                <a16:creationId xmlns:a16="http://schemas.microsoft.com/office/drawing/2014/main" id="{4606698B-9D7B-8807-2F39-CC61C226456B}"/>
              </a:ext>
            </a:extLst>
          </p:cNvPr>
          <p:cNvCxnSpPr/>
          <p:nvPr/>
        </p:nvCxnSpPr>
        <p:spPr>
          <a:xfrm flipV="1">
            <a:off x="5630779" y="1860884"/>
            <a:ext cx="272716" cy="11871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484948-28A6-CB09-94C0-1138A79FDB4D}"/>
              </a:ext>
            </a:extLst>
          </p:cNvPr>
          <p:cNvSpPr txBox="1"/>
          <p:nvPr/>
        </p:nvSpPr>
        <p:spPr>
          <a:xfrm>
            <a:off x="6292788" y="4724400"/>
            <a:ext cx="525853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800"/>
              <a:t>Upthrown side has older rocks (from deeper) at the surface</a:t>
            </a:r>
            <a:endParaRPr lang="en-GB" sz="2800"/>
          </a:p>
        </p:txBody>
      </p:sp>
    </p:spTree>
    <p:extLst>
      <p:ext uri="{BB962C8B-B14F-4D97-AF65-F5344CB8AC3E}">
        <p14:creationId xmlns:p14="http://schemas.microsoft.com/office/powerpoint/2010/main" val="876711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6CAE-D6D9-7EB9-3258-29DE20C4B4C1}"/>
              </a:ext>
            </a:extLst>
          </p:cNvPr>
          <p:cNvSpPr>
            <a:spLocks noGrp="1"/>
          </p:cNvSpPr>
          <p:nvPr>
            <p:ph type="title"/>
          </p:nvPr>
        </p:nvSpPr>
        <p:spPr>
          <a:xfrm>
            <a:off x="794025" y="622394"/>
            <a:ext cx="10515599" cy="932688"/>
          </a:xfrm>
        </p:spPr>
        <p:txBody>
          <a:bodyPr vert="horz" lIns="91440" tIns="45720" rIns="91440" bIns="45720" rtlCol="0" anchor="b">
            <a:normAutofit fontScale="90000"/>
          </a:bodyPr>
          <a:lstStyle/>
          <a:p>
            <a:r>
              <a:rPr lang="en-US" sz="3000" kern="1200" dirty="0">
                <a:latin typeface="+mj-lt"/>
                <a:ea typeface="+mj-ea"/>
                <a:cs typeface="+mj-cs"/>
              </a:rPr>
              <a:t>Let's look at how folding and faulting has affected our </a:t>
            </a:r>
            <a:r>
              <a:rPr lang="en-US" sz="3000" kern="1200" dirty="0">
                <a:latin typeface="+mj-lt"/>
                <a:ea typeface="+mj-ea"/>
                <a:cs typeface="+mj-cs"/>
                <a:hlinkClick r:id="rId2">
                  <a:extLst>
                    <a:ext uri="{A12FA001-AC4F-418D-AE19-62706E023703}">
                      <ahyp:hlinkClr xmlns:ahyp="http://schemas.microsoft.com/office/drawing/2018/hyperlinkcolor" val="tx"/>
                    </a:ext>
                  </a:extLst>
                </a:hlinkClick>
              </a:rPr>
              <a:t>landscape</a:t>
            </a:r>
            <a:br>
              <a:rPr lang="en-US" sz="3000" dirty="0"/>
            </a:br>
            <a:r>
              <a:rPr lang="en-US" sz="3000" dirty="0">
                <a:ea typeface="Calibri Light"/>
                <a:cs typeface="Calibri Light"/>
              </a:rPr>
              <a:t>Follow the link and use the legend to distinguish what the lines mean...</a:t>
            </a:r>
            <a:endParaRPr lang="en-US" sz="3000" kern="1200" dirty="0">
              <a:solidFill>
                <a:schemeClr val="tx1"/>
              </a:solidFill>
              <a:latin typeface="+mj-lt"/>
              <a:ea typeface="+mj-ea"/>
              <a:cs typeface="+mj-cs"/>
            </a:endParaRPr>
          </a:p>
        </p:txBody>
      </p:sp>
      <p:pic>
        <p:nvPicPr>
          <p:cNvPr id="5" name="Picture 5">
            <a:extLst>
              <a:ext uri="{FF2B5EF4-FFF2-40B4-BE49-F238E27FC236}">
                <a16:creationId xmlns:a16="http://schemas.microsoft.com/office/drawing/2014/main" id="{391576BA-3958-7727-2646-4BCEE135AC5A}"/>
              </a:ext>
            </a:extLst>
          </p:cNvPr>
          <p:cNvPicPr>
            <a:picLocks noGrp="1" noChangeAspect="1"/>
          </p:cNvPicPr>
          <p:nvPr>
            <p:ph sz="half" idx="2"/>
          </p:nvPr>
        </p:nvPicPr>
        <p:blipFill>
          <a:blip r:embed="rId3"/>
          <a:stretch>
            <a:fillRect/>
          </a:stretch>
        </p:blipFill>
        <p:spPr>
          <a:xfrm>
            <a:off x="90312" y="2020487"/>
            <a:ext cx="11263487" cy="4423706"/>
          </a:xfrm>
          <a:prstGeom prst="rect">
            <a:avLst/>
          </a:prstGeom>
        </p:spPr>
      </p:pic>
      <p:sp>
        <p:nvSpPr>
          <p:cNvPr id="6" name="Arrow: Right 5">
            <a:extLst>
              <a:ext uri="{FF2B5EF4-FFF2-40B4-BE49-F238E27FC236}">
                <a16:creationId xmlns:a16="http://schemas.microsoft.com/office/drawing/2014/main" id="{CEE16969-0E5A-BC6C-EEF7-F7E230A3BCE9}"/>
              </a:ext>
            </a:extLst>
          </p:cNvPr>
          <p:cNvSpPr/>
          <p:nvPr/>
        </p:nvSpPr>
        <p:spPr>
          <a:xfrm>
            <a:off x="4593166" y="5298724"/>
            <a:ext cx="1298221" cy="733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Our school</a:t>
            </a:r>
            <a:endParaRPr lang="en-US"/>
          </a:p>
        </p:txBody>
      </p:sp>
    </p:spTree>
    <p:extLst>
      <p:ext uri="{BB962C8B-B14F-4D97-AF65-F5344CB8AC3E}">
        <p14:creationId xmlns:p14="http://schemas.microsoft.com/office/powerpoint/2010/main" val="349605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1DD7FE5-9623-F697-BCD8-4FD26EA5DC1B}"/>
              </a:ext>
            </a:extLst>
          </p:cNvPr>
          <p:cNvPicPr>
            <a:picLocks noGrp="1" noChangeAspect="1"/>
          </p:cNvPicPr>
          <p:nvPr>
            <p:ph sz="half" idx="1"/>
          </p:nvPr>
        </p:nvPicPr>
        <p:blipFill>
          <a:blip r:embed="rId2"/>
          <a:stretch>
            <a:fillRect/>
          </a:stretch>
        </p:blipFill>
        <p:spPr>
          <a:xfrm>
            <a:off x="1343025" y="2962275"/>
            <a:ext cx="3043238" cy="2819400"/>
          </a:xfrm>
        </p:spPr>
      </p:pic>
      <p:pic>
        <p:nvPicPr>
          <p:cNvPr id="6" name="Picture 6">
            <a:extLst>
              <a:ext uri="{FF2B5EF4-FFF2-40B4-BE49-F238E27FC236}">
                <a16:creationId xmlns:a16="http://schemas.microsoft.com/office/drawing/2014/main" id="{A2AF389E-7BF2-1C4B-38CB-58B524067715}"/>
              </a:ext>
            </a:extLst>
          </p:cNvPr>
          <p:cNvPicPr>
            <a:picLocks noGrp="1" noChangeAspect="1"/>
          </p:cNvPicPr>
          <p:nvPr>
            <p:ph sz="half" idx="2"/>
          </p:nvPr>
        </p:nvPicPr>
        <p:blipFill rotWithShape="1">
          <a:blip r:embed="rId3"/>
          <a:srcRect l="-256" r="39604" b="-15217"/>
          <a:stretch/>
        </p:blipFill>
        <p:spPr>
          <a:xfrm>
            <a:off x="4454525" y="2962275"/>
            <a:ext cx="3379788" cy="2819400"/>
          </a:xfrm>
        </p:spPr>
      </p:pic>
      <p:pic>
        <p:nvPicPr>
          <p:cNvPr id="7" name="Picture 7">
            <a:extLst>
              <a:ext uri="{FF2B5EF4-FFF2-40B4-BE49-F238E27FC236}">
                <a16:creationId xmlns:a16="http://schemas.microsoft.com/office/drawing/2014/main" id="{642BFB60-7C83-477A-0FE3-95DB4846C8AC}"/>
              </a:ext>
            </a:extLst>
          </p:cNvPr>
          <p:cNvPicPr>
            <a:picLocks noChangeAspect="1"/>
          </p:cNvPicPr>
          <p:nvPr/>
        </p:nvPicPr>
        <p:blipFill>
          <a:blip r:embed="rId4"/>
          <a:stretch>
            <a:fillRect/>
          </a:stretch>
        </p:blipFill>
        <p:spPr>
          <a:xfrm>
            <a:off x="7902575" y="2962275"/>
            <a:ext cx="2038350" cy="1449388"/>
          </a:xfrm>
          <a:prstGeom prst="rect">
            <a:avLst/>
          </a:prstGeom>
        </p:spPr>
      </p:pic>
      <p:pic>
        <p:nvPicPr>
          <p:cNvPr id="8" name="Picture 8">
            <a:extLst>
              <a:ext uri="{FF2B5EF4-FFF2-40B4-BE49-F238E27FC236}">
                <a16:creationId xmlns:a16="http://schemas.microsoft.com/office/drawing/2014/main" id="{70B08653-3FB6-98AC-3A79-5CF13F20DD04}"/>
              </a:ext>
            </a:extLst>
          </p:cNvPr>
          <p:cNvPicPr>
            <a:picLocks noChangeAspect="1"/>
          </p:cNvPicPr>
          <p:nvPr/>
        </p:nvPicPr>
        <p:blipFill>
          <a:blip r:embed="rId5"/>
          <a:stretch>
            <a:fillRect/>
          </a:stretch>
        </p:blipFill>
        <p:spPr>
          <a:xfrm>
            <a:off x="7902575" y="4478338"/>
            <a:ext cx="2038350" cy="1301750"/>
          </a:xfrm>
          <a:prstGeom prst="rect">
            <a:avLst/>
          </a:prstGeom>
        </p:spPr>
      </p:pic>
      <p:pic>
        <p:nvPicPr>
          <p:cNvPr id="9" name="Picture 9">
            <a:extLst>
              <a:ext uri="{FF2B5EF4-FFF2-40B4-BE49-F238E27FC236}">
                <a16:creationId xmlns:a16="http://schemas.microsoft.com/office/drawing/2014/main" id="{052FC643-0FF9-861C-EF00-78F8EE9199A0}"/>
              </a:ext>
            </a:extLst>
          </p:cNvPr>
          <p:cNvPicPr>
            <a:picLocks noChangeAspect="1"/>
          </p:cNvPicPr>
          <p:nvPr/>
        </p:nvPicPr>
        <p:blipFill rotWithShape="1">
          <a:blip r:embed="rId6"/>
          <a:srcRect t="18461" r="1087" b="38293"/>
          <a:stretch/>
        </p:blipFill>
        <p:spPr>
          <a:xfrm>
            <a:off x="10007600" y="2962275"/>
            <a:ext cx="1287463" cy="2819400"/>
          </a:xfrm>
          <a:prstGeom prst="rect">
            <a:avLst/>
          </a:prstGeom>
        </p:spPr>
      </p:pic>
      <p:sp>
        <p:nvSpPr>
          <p:cNvPr id="2" name="Title 1">
            <a:extLst>
              <a:ext uri="{FF2B5EF4-FFF2-40B4-BE49-F238E27FC236}">
                <a16:creationId xmlns:a16="http://schemas.microsoft.com/office/drawing/2014/main" id="{D347B1F9-79FF-5CAE-DB17-E344DD34F60C}"/>
              </a:ext>
            </a:extLst>
          </p:cNvPr>
          <p:cNvSpPr>
            <a:spLocks noGrp="1"/>
          </p:cNvSpPr>
          <p:nvPr>
            <p:ph type="title"/>
          </p:nvPr>
        </p:nvSpPr>
        <p:spPr>
          <a:xfrm>
            <a:off x="1286932" y="1204109"/>
            <a:ext cx="10023398" cy="857894"/>
          </a:xfrm>
        </p:spPr>
        <p:txBody>
          <a:bodyPr vert="horz" lIns="91440" tIns="45720" rIns="91440" bIns="45720" rtlCol="0" anchor="ctr">
            <a:normAutofit/>
          </a:bodyPr>
          <a:lstStyle/>
          <a:p>
            <a:r>
              <a:rPr lang="en-US" sz="3400" kern="1200">
                <a:solidFill>
                  <a:srgbClr val="FFFFFF"/>
                </a:solidFill>
                <a:latin typeface="+mj-lt"/>
                <a:ea typeface="+mj-ea"/>
                <a:cs typeface="+mj-cs"/>
              </a:rPr>
              <a:t>Using GSI in your groups, define the following symbols </a:t>
            </a:r>
          </a:p>
        </p:txBody>
      </p:sp>
      <p:sp>
        <p:nvSpPr>
          <p:cNvPr id="10" name="TextBox 9">
            <a:extLst>
              <a:ext uri="{FF2B5EF4-FFF2-40B4-BE49-F238E27FC236}">
                <a16:creationId xmlns:a16="http://schemas.microsoft.com/office/drawing/2014/main" id="{DD5C0562-B726-FE8C-EF0D-78296F8BF4A8}"/>
              </a:ext>
            </a:extLst>
          </p:cNvPr>
          <p:cNvSpPr txBox="1"/>
          <p:nvPr/>
        </p:nvSpPr>
        <p:spPr>
          <a:xfrm>
            <a:off x="1545166" y="2956277"/>
            <a:ext cx="522110"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cs typeface="Calibri"/>
              </a:rPr>
              <a:t>1</a:t>
            </a:r>
            <a:endParaRPr lang="en-US" sz="4400" dirty="0"/>
          </a:p>
        </p:txBody>
      </p:sp>
      <p:sp>
        <p:nvSpPr>
          <p:cNvPr id="11" name="TextBox 10">
            <a:extLst>
              <a:ext uri="{FF2B5EF4-FFF2-40B4-BE49-F238E27FC236}">
                <a16:creationId xmlns:a16="http://schemas.microsoft.com/office/drawing/2014/main" id="{ADAA0A47-77C9-CCE8-841A-A16077EECDE5}"/>
              </a:ext>
            </a:extLst>
          </p:cNvPr>
          <p:cNvSpPr txBox="1"/>
          <p:nvPr/>
        </p:nvSpPr>
        <p:spPr>
          <a:xfrm>
            <a:off x="4452055" y="2913944"/>
            <a:ext cx="522110"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cs typeface="Calibri"/>
              </a:rPr>
              <a:t>2</a:t>
            </a:r>
          </a:p>
        </p:txBody>
      </p:sp>
      <p:sp>
        <p:nvSpPr>
          <p:cNvPr id="12" name="TextBox 11">
            <a:extLst>
              <a:ext uri="{FF2B5EF4-FFF2-40B4-BE49-F238E27FC236}">
                <a16:creationId xmlns:a16="http://schemas.microsoft.com/office/drawing/2014/main" id="{CA2403B0-3E62-9D72-B892-06D8042B0AF8}"/>
              </a:ext>
            </a:extLst>
          </p:cNvPr>
          <p:cNvSpPr txBox="1"/>
          <p:nvPr/>
        </p:nvSpPr>
        <p:spPr>
          <a:xfrm>
            <a:off x="7909277" y="2956277"/>
            <a:ext cx="522110"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cs typeface="Calibri"/>
              </a:rPr>
              <a:t>3</a:t>
            </a:r>
          </a:p>
        </p:txBody>
      </p:sp>
      <p:sp>
        <p:nvSpPr>
          <p:cNvPr id="13" name="TextBox 12">
            <a:extLst>
              <a:ext uri="{FF2B5EF4-FFF2-40B4-BE49-F238E27FC236}">
                <a16:creationId xmlns:a16="http://schemas.microsoft.com/office/drawing/2014/main" id="{B62C68B4-1F6F-7BC3-4812-4F6277C90902}"/>
              </a:ext>
            </a:extLst>
          </p:cNvPr>
          <p:cNvSpPr txBox="1"/>
          <p:nvPr/>
        </p:nvSpPr>
        <p:spPr>
          <a:xfrm>
            <a:off x="9334500" y="4875387"/>
            <a:ext cx="522110"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cs typeface="Calibri"/>
              </a:rPr>
              <a:t>4</a:t>
            </a:r>
          </a:p>
        </p:txBody>
      </p:sp>
      <p:sp>
        <p:nvSpPr>
          <p:cNvPr id="15" name="TextBox 14">
            <a:extLst>
              <a:ext uri="{FF2B5EF4-FFF2-40B4-BE49-F238E27FC236}">
                <a16:creationId xmlns:a16="http://schemas.microsoft.com/office/drawing/2014/main" id="{3D737EA3-AB2D-74E4-6B42-0EBAC6B1991C}"/>
              </a:ext>
            </a:extLst>
          </p:cNvPr>
          <p:cNvSpPr txBox="1"/>
          <p:nvPr/>
        </p:nvSpPr>
        <p:spPr>
          <a:xfrm>
            <a:off x="10011832" y="2956277"/>
            <a:ext cx="522110"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cs typeface="Calibri"/>
              </a:rPr>
              <a:t>5</a:t>
            </a:r>
            <a:endParaRPr lang="en-US" sz="4400" dirty="0"/>
          </a:p>
        </p:txBody>
      </p:sp>
    </p:spTree>
    <p:extLst>
      <p:ext uri="{BB962C8B-B14F-4D97-AF65-F5344CB8AC3E}">
        <p14:creationId xmlns:p14="http://schemas.microsoft.com/office/powerpoint/2010/main" val="279767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35311E-2DA2-9D12-A0E3-95334D781A7C}"/>
              </a:ext>
            </a:extLst>
          </p:cNvPr>
          <p:cNvSpPr>
            <a:spLocks noGrp="1"/>
          </p:cNvSpPr>
          <p:nvPr>
            <p:ph type="title"/>
          </p:nvPr>
        </p:nvSpPr>
        <p:spPr>
          <a:xfrm>
            <a:off x="1001684" y="170412"/>
            <a:ext cx="10418822" cy="1991952"/>
          </a:xfrm>
        </p:spPr>
        <p:txBody>
          <a:bodyPr vert="horz" lIns="91440" tIns="45720" rIns="91440" bIns="45720" rtlCol="0" anchor="b">
            <a:normAutofit fontScale="90000"/>
          </a:bodyPr>
          <a:lstStyle/>
          <a:p>
            <a:pPr algn="ctr"/>
            <a:r>
              <a:rPr lang="en-US" sz="5200" kern="1200">
                <a:latin typeface="+mj-lt"/>
                <a:ea typeface="+mj-ea"/>
                <a:cs typeface="+mj-cs"/>
              </a:rPr>
              <a:t>Let's look at our area.....</a:t>
            </a:r>
            <a:br>
              <a:rPr lang="en-US" sz="5200"/>
            </a:br>
            <a:r>
              <a:rPr lang="en-US" sz="5200">
                <a:ea typeface="Calibri Light"/>
                <a:cs typeface="Calibri Light"/>
              </a:rPr>
              <a:t>Write down three points about the topography of Passage West</a:t>
            </a:r>
            <a:endParaRPr lang="en-US" sz="5200" kern="1200">
              <a:latin typeface="+mj-lt"/>
              <a:ea typeface="Calibri Light"/>
              <a:cs typeface="Calibri Light"/>
            </a:endParaRPr>
          </a:p>
        </p:txBody>
      </p:sp>
      <p:pic>
        <p:nvPicPr>
          <p:cNvPr id="5" name="Picture 5" descr="Map&#10;&#10;Description automatically generated">
            <a:extLst>
              <a:ext uri="{FF2B5EF4-FFF2-40B4-BE49-F238E27FC236}">
                <a16:creationId xmlns:a16="http://schemas.microsoft.com/office/drawing/2014/main" id="{FE113629-A43D-F938-4F12-0118FD31590D}"/>
              </a:ext>
            </a:extLst>
          </p:cNvPr>
          <p:cNvPicPr>
            <a:picLocks noChangeAspect="1"/>
          </p:cNvPicPr>
          <p:nvPr/>
        </p:nvPicPr>
        <p:blipFill rotWithShape="1">
          <a:blip r:embed="rId2"/>
          <a:srcRect l="17956" r="-2" b="-2"/>
          <a:stretch/>
        </p:blipFill>
        <p:spPr>
          <a:xfrm>
            <a:off x="198741" y="2410448"/>
            <a:ext cx="5803323" cy="3890357"/>
          </a:xfrm>
          <a:prstGeom prst="rect">
            <a:avLst/>
          </a:prstGeom>
        </p:spPr>
      </p:pic>
      <p:pic>
        <p:nvPicPr>
          <p:cNvPr id="4" name="Picture 4" descr="Map&#10;&#10;Description automatically generated">
            <a:extLst>
              <a:ext uri="{FF2B5EF4-FFF2-40B4-BE49-F238E27FC236}">
                <a16:creationId xmlns:a16="http://schemas.microsoft.com/office/drawing/2014/main" id="{109A4FBE-95C8-0569-D541-D06E519FEC40}"/>
              </a:ext>
            </a:extLst>
          </p:cNvPr>
          <p:cNvPicPr>
            <a:picLocks noGrp="1" noChangeAspect="1"/>
          </p:cNvPicPr>
          <p:nvPr>
            <p:ph idx="1"/>
          </p:nvPr>
        </p:nvPicPr>
        <p:blipFill rotWithShape="1">
          <a:blip r:embed="rId3"/>
          <a:srcRect l="5282" r="14540" b="2"/>
          <a:stretch/>
        </p:blipFill>
        <p:spPr>
          <a:xfrm>
            <a:off x="6189934" y="2410448"/>
            <a:ext cx="5803323" cy="3890357"/>
          </a:xfrm>
          <a:prstGeom prst="rect">
            <a:avLst/>
          </a:prstGeom>
        </p:spPr>
      </p:pic>
    </p:spTree>
    <p:extLst>
      <p:ext uri="{BB962C8B-B14F-4D97-AF65-F5344CB8AC3E}">
        <p14:creationId xmlns:p14="http://schemas.microsoft.com/office/powerpoint/2010/main" val="2202951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D710-2DA3-BEB0-D851-0171580E5DBF}"/>
              </a:ext>
            </a:extLst>
          </p:cNvPr>
          <p:cNvSpPr>
            <a:spLocks noGrp="1"/>
          </p:cNvSpPr>
          <p:nvPr>
            <p:ph type="title"/>
          </p:nvPr>
        </p:nvSpPr>
        <p:spPr>
          <a:xfrm>
            <a:off x="308113" y="4981299"/>
            <a:ext cx="11575773" cy="1678954"/>
          </a:xfrm>
        </p:spPr>
        <p:txBody>
          <a:bodyPr>
            <a:normAutofit fontScale="90000"/>
          </a:bodyPr>
          <a:lstStyle/>
          <a:p>
            <a:r>
              <a:rPr lang="en-US" dirty="0">
                <a:cs typeface="Calibri Light"/>
              </a:rPr>
              <a:t>Looking at our area and knowing what each line means can you create our landscape using your </a:t>
            </a:r>
            <a:r>
              <a:rPr lang="en-US" dirty="0" err="1">
                <a:cs typeface="Calibri Light"/>
              </a:rPr>
              <a:t>play-doh</a:t>
            </a:r>
            <a:r>
              <a:rPr lang="en-US" dirty="0">
                <a:cs typeface="Calibri Light"/>
              </a:rPr>
              <a:t>?</a:t>
            </a:r>
            <a:endParaRPr lang="en-US" dirty="0"/>
          </a:p>
        </p:txBody>
      </p:sp>
      <p:pic>
        <p:nvPicPr>
          <p:cNvPr id="6" name="Picture 5">
            <a:extLst>
              <a:ext uri="{FF2B5EF4-FFF2-40B4-BE49-F238E27FC236}">
                <a16:creationId xmlns:a16="http://schemas.microsoft.com/office/drawing/2014/main" id="{4BF060BE-9EF9-19E3-CC13-8F500FE0D1D1}"/>
              </a:ext>
            </a:extLst>
          </p:cNvPr>
          <p:cNvPicPr>
            <a:picLocks noChangeAspect="1"/>
          </p:cNvPicPr>
          <p:nvPr/>
        </p:nvPicPr>
        <p:blipFill>
          <a:blip r:embed="rId3"/>
          <a:stretch>
            <a:fillRect/>
          </a:stretch>
        </p:blipFill>
        <p:spPr>
          <a:xfrm>
            <a:off x="46138" y="-470"/>
            <a:ext cx="12135921" cy="4755010"/>
          </a:xfrm>
          <a:prstGeom prst="rect">
            <a:avLst/>
          </a:prstGeom>
        </p:spPr>
      </p:pic>
    </p:spTree>
    <p:extLst>
      <p:ext uri="{BB962C8B-B14F-4D97-AF65-F5344CB8AC3E}">
        <p14:creationId xmlns:p14="http://schemas.microsoft.com/office/powerpoint/2010/main" val="199751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ood, plant, green&#10;&#10;Description automatically generated">
            <a:extLst>
              <a:ext uri="{FF2B5EF4-FFF2-40B4-BE49-F238E27FC236}">
                <a16:creationId xmlns:a16="http://schemas.microsoft.com/office/drawing/2014/main" id="{75C6858D-51FC-E50F-569D-A7EA4631C1BD}"/>
              </a:ext>
            </a:extLst>
          </p:cNvPr>
          <p:cNvPicPr>
            <a:picLocks noChangeAspect="1"/>
          </p:cNvPicPr>
          <p:nvPr/>
        </p:nvPicPr>
        <p:blipFill rotWithShape="1">
          <a:blip r:embed="rId2">
            <a:extLst>
              <a:ext uri="{28A0092B-C50C-407E-A947-70E740481C1C}">
                <a14:useLocalDpi xmlns:a14="http://schemas.microsoft.com/office/drawing/2010/main" val="0"/>
              </a:ext>
            </a:extLst>
          </a:blip>
          <a:srcRect l="11963" t="9530" r="10152" b="18691"/>
          <a:stretch/>
        </p:blipFill>
        <p:spPr>
          <a:xfrm>
            <a:off x="292230" y="1808959"/>
            <a:ext cx="3993844" cy="2760563"/>
          </a:xfrm>
          <a:prstGeom prst="rect">
            <a:avLst/>
          </a:prstGeom>
        </p:spPr>
      </p:pic>
      <p:pic>
        <p:nvPicPr>
          <p:cNvPr id="5" name="Picture 4" descr="A picture containing cake, indoor, food, colorful&#10;&#10;Description automatically generated">
            <a:extLst>
              <a:ext uri="{FF2B5EF4-FFF2-40B4-BE49-F238E27FC236}">
                <a16:creationId xmlns:a16="http://schemas.microsoft.com/office/drawing/2014/main" id="{40E607C0-16FB-F13D-BC55-D2B869A2F8E8}"/>
              </a:ext>
            </a:extLst>
          </p:cNvPr>
          <p:cNvPicPr>
            <a:picLocks noChangeAspect="1"/>
          </p:cNvPicPr>
          <p:nvPr/>
        </p:nvPicPr>
        <p:blipFill rotWithShape="1">
          <a:blip r:embed="rId3">
            <a:extLst>
              <a:ext uri="{28A0092B-C50C-407E-A947-70E740481C1C}">
                <a14:useLocalDpi xmlns:a14="http://schemas.microsoft.com/office/drawing/2010/main" val="0"/>
              </a:ext>
            </a:extLst>
          </a:blip>
          <a:srcRect l="16580" t="2977" r="17151" b="18691"/>
          <a:stretch/>
        </p:blipFill>
        <p:spPr>
          <a:xfrm>
            <a:off x="4759237" y="1808958"/>
            <a:ext cx="3113943" cy="2760564"/>
          </a:xfrm>
          <a:prstGeom prst="rect">
            <a:avLst/>
          </a:prstGeom>
        </p:spPr>
      </p:pic>
      <p:pic>
        <p:nvPicPr>
          <p:cNvPr id="7" name="Picture 6">
            <a:extLst>
              <a:ext uri="{FF2B5EF4-FFF2-40B4-BE49-F238E27FC236}">
                <a16:creationId xmlns:a16="http://schemas.microsoft.com/office/drawing/2014/main" id="{35680A4E-34C7-2A03-F883-68DACF06A83B}"/>
              </a:ext>
            </a:extLst>
          </p:cNvPr>
          <p:cNvPicPr>
            <a:picLocks noChangeAspect="1"/>
          </p:cNvPicPr>
          <p:nvPr/>
        </p:nvPicPr>
        <p:blipFill rotWithShape="1">
          <a:blip r:embed="rId4">
            <a:extLst>
              <a:ext uri="{28A0092B-C50C-407E-A947-70E740481C1C}">
                <a14:useLocalDpi xmlns:a14="http://schemas.microsoft.com/office/drawing/2010/main" val="0"/>
              </a:ext>
            </a:extLst>
          </a:blip>
          <a:srcRect l="18345" t="4557" r="22021" b="44135"/>
          <a:stretch/>
        </p:blipFill>
        <p:spPr>
          <a:xfrm rot="16200000">
            <a:off x="8675321" y="1598350"/>
            <a:ext cx="2761579" cy="3168000"/>
          </a:xfrm>
          <a:prstGeom prst="rect">
            <a:avLst/>
          </a:prstGeom>
        </p:spPr>
      </p:pic>
      <p:sp>
        <p:nvSpPr>
          <p:cNvPr id="4" name="TextBox 3">
            <a:extLst>
              <a:ext uri="{FF2B5EF4-FFF2-40B4-BE49-F238E27FC236}">
                <a16:creationId xmlns:a16="http://schemas.microsoft.com/office/drawing/2014/main" id="{AA16E532-CD11-06CF-5666-E877553000BA}"/>
              </a:ext>
            </a:extLst>
          </p:cNvPr>
          <p:cNvSpPr txBox="1"/>
          <p:nvPr/>
        </p:nvSpPr>
        <p:spPr>
          <a:xfrm>
            <a:off x="9469289" y="1156656"/>
            <a:ext cx="1872564" cy="369332"/>
          </a:xfrm>
          <a:prstGeom prst="rect">
            <a:avLst/>
          </a:prstGeom>
          <a:noFill/>
        </p:spPr>
        <p:txBody>
          <a:bodyPr wrap="none" rtlCol="0">
            <a:spAutoFit/>
          </a:bodyPr>
          <a:lstStyle/>
          <a:p>
            <a:r>
              <a:rPr lang="en-IE" dirty="0"/>
              <a:t>Can see the offset</a:t>
            </a:r>
          </a:p>
        </p:txBody>
      </p:sp>
      <p:cxnSp>
        <p:nvCxnSpPr>
          <p:cNvPr id="12" name="Straight Arrow Connector 11">
            <a:extLst>
              <a:ext uri="{FF2B5EF4-FFF2-40B4-BE49-F238E27FC236}">
                <a16:creationId xmlns:a16="http://schemas.microsoft.com/office/drawing/2014/main" id="{3495C775-2C95-BC4A-79A7-6CE5583DC354}"/>
              </a:ext>
            </a:extLst>
          </p:cNvPr>
          <p:cNvCxnSpPr/>
          <p:nvPr/>
        </p:nvCxnSpPr>
        <p:spPr>
          <a:xfrm flipH="1">
            <a:off x="9768524" y="1815273"/>
            <a:ext cx="447261" cy="1051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4444AF6-B20D-E8B9-47FB-5505A9A3617F}"/>
              </a:ext>
            </a:extLst>
          </p:cNvPr>
          <p:cNvCxnSpPr>
            <a:cxnSpLocks/>
          </p:cNvCxnSpPr>
          <p:nvPr/>
        </p:nvCxnSpPr>
        <p:spPr>
          <a:xfrm flipH="1">
            <a:off x="9926219" y="1601628"/>
            <a:ext cx="444294" cy="1817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3A71EE-9BCB-4782-B7D5-1749E338EC10}"/>
              </a:ext>
            </a:extLst>
          </p:cNvPr>
          <p:cNvSpPr txBox="1"/>
          <p:nvPr/>
        </p:nvSpPr>
        <p:spPr>
          <a:xfrm>
            <a:off x="219205" y="565382"/>
            <a:ext cx="6886939" cy="584775"/>
          </a:xfrm>
          <a:prstGeom prst="rect">
            <a:avLst/>
          </a:prstGeom>
          <a:noFill/>
        </p:spPr>
        <p:txBody>
          <a:bodyPr wrap="square" lIns="91440" tIns="45720" rIns="91440" bIns="45720" rtlCol="0" anchor="t">
            <a:spAutoFit/>
          </a:bodyPr>
          <a:lstStyle/>
          <a:p>
            <a:r>
              <a:rPr lang="en-IE" sz="3200" dirty="0"/>
              <a:t>Combining the folds with the faults</a:t>
            </a:r>
            <a:endParaRPr lang="en-IE" sz="3200" dirty="0">
              <a:cs typeface="Calibri"/>
            </a:endParaRPr>
          </a:p>
        </p:txBody>
      </p:sp>
    </p:spTree>
    <p:extLst>
      <p:ext uri="{BB962C8B-B14F-4D97-AF65-F5344CB8AC3E}">
        <p14:creationId xmlns:p14="http://schemas.microsoft.com/office/powerpoint/2010/main" val="355433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FEED2-E458-8653-837E-FB8BE364E78C}"/>
              </a:ext>
            </a:extLst>
          </p:cNvPr>
          <p:cNvPicPr>
            <a:picLocks noChangeAspect="1"/>
          </p:cNvPicPr>
          <p:nvPr/>
        </p:nvPicPr>
        <p:blipFill rotWithShape="1">
          <a:blip r:embed="rId2">
            <a:extLst>
              <a:ext uri="{28A0092B-C50C-407E-A947-70E740481C1C}">
                <a14:useLocalDpi xmlns:a14="http://schemas.microsoft.com/office/drawing/2010/main" val="0"/>
              </a:ext>
            </a:extLst>
          </a:blip>
          <a:srcRect l="1728" t="19780" r="31549" b="1947"/>
          <a:stretch/>
        </p:blipFill>
        <p:spPr>
          <a:xfrm>
            <a:off x="116237" y="883298"/>
            <a:ext cx="6990257" cy="5787795"/>
          </a:xfrm>
          <a:prstGeom prst="rect">
            <a:avLst/>
          </a:prstGeom>
        </p:spPr>
      </p:pic>
      <p:sp>
        <p:nvSpPr>
          <p:cNvPr id="5" name="Rectangle 4">
            <a:extLst>
              <a:ext uri="{FF2B5EF4-FFF2-40B4-BE49-F238E27FC236}">
                <a16:creationId xmlns:a16="http://schemas.microsoft.com/office/drawing/2014/main" id="{A6662272-F12A-1A5E-CD1A-90F5A7158C9A}"/>
              </a:ext>
            </a:extLst>
          </p:cNvPr>
          <p:cNvSpPr/>
          <p:nvPr/>
        </p:nvSpPr>
        <p:spPr>
          <a:xfrm>
            <a:off x="7885781" y="2732329"/>
            <a:ext cx="834480" cy="372979"/>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D6BB75B0-A377-350F-9026-4B67D4C58B9A}"/>
              </a:ext>
            </a:extLst>
          </p:cNvPr>
          <p:cNvSpPr txBox="1"/>
          <p:nvPr/>
        </p:nvSpPr>
        <p:spPr>
          <a:xfrm>
            <a:off x="8985198" y="2740716"/>
            <a:ext cx="2510303" cy="338554"/>
          </a:xfrm>
          <a:prstGeom prst="rect">
            <a:avLst/>
          </a:prstGeom>
          <a:noFill/>
        </p:spPr>
        <p:txBody>
          <a:bodyPr wrap="none" rtlCol="0">
            <a:spAutoFit/>
          </a:bodyPr>
          <a:lstStyle/>
          <a:p>
            <a:r>
              <a:rPr lang="en-IE" sz="1600" dirty="0"/>
              <a:t>Devonian old red sandstone</a:t>
            </a:r>
          </a:p>
        </p:txBody>
      </p:sp>
      <p:sp>
        <p:nvSpPr>
          <p:cNvPr id="7" name="TextBox 6">
            <a:extLst>
              <a:ext uri="{FF2B5EF4-FFF2-40B4-BE49-F238E27FC236}">
                <a16:creationId xmlns:a16="http://schemas.microsoft.com/office/drawing/2014/main" id="{534FBED6-E099-C8C0-BA1A-9631532BAB4A}"/>
              </a:ext>
            </a:extLst>
          </p:cNvPr>
          <p:cNvSpPr txBox="1"/>
          <p:nvPr/>
        </p:nvSpPr>
        <p:spPr>
          <a:xfrm>
            <a:off x="9005598" y="1384448"/>
            <a:ext cx="2228559" cy="338554"/>
          </a:xfrm>
          <a:prstGeom prst="rect">
            <a:avLst/>
          </a:prstGeom>
          <a:noFill/>
        </p:spPr>
        <p:txBody>
          <a:bodyPr wrap="none" rtlCol="0">
            <a:spAutoFit/>
          </a:bodyPr>
          <a:lstStyle/>
          <a:p>
            <a:r>
              <a:rPr lang="en-IE" sz="1600" dirty="0"/>
              <a:t>Carboniferous limestone</a:t>
            </a:r>
          </a:p>
        </p:txBody>
      </p:sp>
      <p:sp>
        <p:nvSpPr>
          <p:cNvPr id="8" name="Rectangle 7">
            <a:extLst>
              <a:ext uri="{FF2B5EF4-FFF2-40B4-BE49-F238E27FC236}">
                <a16:creationId xmlns:a16="http://schemas.microsoft.com/office/drawing/2014/main" id="{85398BE0-0D87-3726-D82C-356129175690}"/>
              </a:ext>
            </a:extLst>
          </p:cNvPr>
          <p:cNvSpPr/>
          <p:nvPr/>
        </p:nvSpPr>
        <p:spPr>
          <a:xfrm>
            <a:off x="7885780" y="1380801"/>
            <a:ext cx="421105" cy="37297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639138F1-E2FD-FA13-30B2-CACB6F3A9CCD}"/>
              </a:ext>
            </a:extLst>
          </p:cNvPr>
          <p:cNvSpPr/>
          <p:nvPr/>
        </p:nvSpPr>
        <p:spPr>
          <a:xfrm>
            <a:off x="8299156" y="1380801"/>
            <a:ext cx="421105" cy="372979"/>
          </a:xfrm>
          <a:prstGeom prst="rect">
            <a:avLst/>
          </a:prstGeom>
          <a:solidFill>
            <a:srgbClr val="D4F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0560A081-2F38-8370-B11E-6B0BA4A938E1}"/>
              </a:ext>
            </a:extLst>
          </p:cNvPr>
          <p:cNvSpPr/>
          <p:nvPr/>
        </p:nvSpPr>
        <p:spPr>
          <a:xfrm>
            <a:off x="7878051" y="2045224"/>
            <a:ext cx="421105" cy="372979"/>
          </a:xfrm>
          <a:prstGeom prst="rect">
            <a:avLst/>
          </a:prstGeom>
          <a:solidFill>
            <a:srgbClr val="CBE0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BD64C1D2-D704-4B93-A6BB-CF5E67896ED2}"/>
              </a:ext>
            </a:extLst>
          </p:cNvPr>
          <p:cNvSpPr txBox="1"/>
          <p:nvPr/>
        </p:nvSpPr>
        <p:spPr>
          <a:xfrm>
            <a:off x="8985198" y="1939471"/>
            <a:ext cx="3206802" cy="584775"/>
          </a:xfrm>
          <a:prstGeom prst="rect">
            <a:avLst/>
          </a:prstGeom>
          <a:noFill/>
        </p:spPr>
        <p:txBody>
          <a:bodyPr wrap="square" rtlCol="0">
            <a:spAutoFit/>
          </a:bodyPr>
          <a:lstStyle/>
          <a:p>
            <a:r>
              <a:rPr lang="en-IE" sz="1600" dirty="0"/>
              <a:t>Late Devonian/Early Carboniferous mudstone (Cork Beds)</a:t>
            </a:r>
          </a:p>
        </p:txBody>
      </p:sp>
      <p:sp>
        <p:nvSpPr>
          <p:cNvPr id="12" name="Rectangle 11">
            <a:extLst>
              <a:ext uri="{FF2B5EF4-FFF2-40B4-BE49-F238E27FC236}">
                <a16:creationId xmlns:a16="http://schemas.microsoft.com/office/drawing/2014/main" id="{2610BD93-7BBB-65A0-4A86-3C913B899166}"/>
              </a:ext>
            </a:extLst>
          </p:cNvPr>
          <p:cNvSpPr/>
          <p:nvPr/>
        </p:nvSpPr>
        <p:spPr>
          <a:xfrm>
            <a:off x="8306885" y="2052008"/>
            <a:ext cx="421105" cy="366196"/>
          </a:xfrm>
          <a:prstGeom prst="rect">
            <a:avLst/>
          </a:prstGeom>
          <a:solidFill>
            <a:srgbClr val="FFFF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0" name="Straight Arrow Connector 19">
            <a:extLst>
              <a:ext uri="{FF2B5EF4-FFF2-40B4-BE49-F238E27FC236}">
                <a16:creationId xmlns:a16="http://schemas.microsoft.com/office/drawing/2014/main" id="{DC1D9416-2DEA-7094-0183-4BB0FE71F9D3}"/>
              </a:ext>
            </a:extLst>
          </p:cNvPr>
          <p:cNvCxnSpPr/>
          <p:nvPr/>
        </p:nvCxnSpPr>
        <p:spPr>
          <a:xfrm>
            <a:off x="3576577" y="2732329"/>
            <a:ext cx="497712" cy="12609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3D2E356-9AAA-0BC1-B389-DCE3DA0C1DE3}"/>
              </a:ext>
            </a:extLst>
          </p:cNvPr>
          <p:cNvCxnSpPr>
            <a:cxnSpLocks/>
          </p:cNvCxnSpPr>
          <p:nvPr/>
        </p:nvCxnSpPr>
        <p:spPr>
          <a:xfrm>
            <a:off x="2727526" y="2376595"/>
            <a:ext cx="841322" cy="20333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C117A4D-7A56-C877-F299-5AEA021C4C2A}"/>
              </a:ext>
            </a:extLst>
          </p:cNvPr>
          <p:cNvSpPr txBox="1"/>
          <p:nvPr/>
        </p:nvSpPr>
        <p:spPr>
          <a:xfrm>
            <a:off x="3933449" y="3407863"/>
            <a:ext cx="1053237" cy="369332"/>
          </a:xfrm>
          <a:prstGeom prst="rect">
            <a:avLst/>
          </a:prstGeom>
          <a:noFill/>
        </p:spPr>
        <p:txBody>
          <a:bodyPr wrap="none" rtlCol="0">
            <a:spAutoFit/>
          </a:bodyPr>
          <a:lstStyle/>
          <a:p>
            <a:r>
              <a:rPr lang="en-IE" dirty="0">
                <a:solidFill>
                  <a:srgbClr val="002060"/>
                </a:solidFill>
              </a:rPr>
              <a:t>narrower</a:t>
            </a:r>
          </a:p>
        </p:txBody>
      </p:sp>
      <p:sp>
        <p:nvSpPr>
          <p:cNvPr id="24" name="TextBox 23">
            <a:extLst>
              <a:ext uri="{FF2B5EF4-FFF2-40B4-BE49-F238E27FC236}">
                <a16:creationId xmlns:a16="http://schemas.microsoft.com/office/drawing/2014/main" id="{832CF80B-C9E6-8ABF-72F6-0B729804B41C}"/>
              </a:ext>
            </a:extLst>
          </p:cNvPr>
          <p:cNvSpPr txBox="1"/>
          <p:nvPr/>
        </p:nvSpPr>
        <p:spPr>
          <a:xfrm>
            <a:off x="2397627" y="3452866"/>
            <a:ext cx="720069" cy="369332"/>
          </a:xfrm>
          <a:prstGeom prst="rect">
            <a:avLst/>
          </a:prstGeom>
          <a:noFill/>
        </p:spPr>
        <p:txBody>
          <a:bodyPr wrap="none" rtlCol="0">
            <a:spAutoFit/>
          </a:bodyPr>
          <a:lstStyle/>
          <a:p>
            <a:r>
              <a:rPr lang="en-IE" dirty="0">
                <a:solidFill>
                  <a:srgbClr val="002060"/>
                </a:solidFill>
              </a:rPr>
              <a:t>wider</a:t>
            </a:r>
          </a:p>
        </p:txBody>
      </p:sp>
      <p:sp>
        <p:nvSpPr>
          <p:cNvPr id="29" name="Freeform 28">
            <a:extLst>
              <a:ext uri="{FF2B5EF4-FFF2-40B4-BE49-F238E27FC236}">
                <a16:creationId xmlns:a16="http://schemas.microsoft.com/office/drawing/2014/main" id="{C604FC67-EDEE-0693-5FA6-91BA80E41C4D}"/>
              </a:ext>
            </a:extLst>
          </p:cNvPr>
          <p:cNvSpPr/>
          <p:nvPr/>
        </p:nvSpPr>
        <p:spPr>
          <a:xfrm>
            <a:off x="2963119" y="1527858"/>
            <a:ext cx="1678329" cy="4097438"/>
          </a:xfrm>
          <a:custGeom>
            <a:avLst/>
            <a:gdLst>
              <a:gd name="connsiteX0" fmla="*/ 0 w 1678329"/>
              <a:gd name="connsiteY0" fmla="*/ 0 h 4097438"/>
              <a:gd name="connsiteX1" fmla="*/ 162046 w 1678329"/>
              <a:gd name="connsiteY1" fmla="*/ 706056 h 4097438"/>
              <a:gd name="connsiteX2" fmla="*/ 243068 w 1678329"/>
              <a:gd name="connsiteY2" fmla="*/ 1134319 h 4097438"/>
              <a:gd name="connsiteX3" fmla="*/ 370390 w 1678329"/>
              <a:gd name="connsiteY3" fmla="*/ 1863524 h 4097438"/>
              <a:gd name="connsiteX4" fmla="*/ 856527 w 1678329"/>
              <a:gd name="connsiteY4" fmla="*/ 2882096 h 4097438"/>
              <a:gd name="connsiteX5" fmla="*/ 1064871 w 1678329"/>
              <a:gd name="connsiteY5" fmla="*/ 3183038 h 4097438"/>
              <a:gd name="connsiteX6" fmla="*/ 1516284 w 1678329"/>
              <a:gd name="connsiteY6" fmla="*/ 3865945 h 4097438"/>
              <a:gd name="connsiteX7" fmla="*/ 1678329 w 1678329"/>
              <a:gd name="connsiteY7" fmla="*/ 4085864 h 4097438"/>
              <a:gd name="connsiteX8" fmla="*/ 1678329 w 1678329"/>
              <a:gd name="connsiteY8" fmla="*/ 4085864 h 4097438"/>
              <a:gd name="connsiteX9" fmla="*/ 1678329 w 1678329"/>
              <a:gd name="connsiteY9" fmla="*/ 4097438 h 4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329" h="4097438">
                <a:moveTo>
                  <a:pt x="0" y="0"/>
                </a:moveTo>
                <a:lnTo>
                  <a:pt x="162046" y="706056"/>
                </a:lnTo>
                <a:lnTo>
                  <a:pt x="243068" y="1134319"/>
                </a:lnTo>
                <a:lnTo>
                  <a:pt x="370390" y="1863524"/>
                </a:lnTo>
                <a:lnTo>
                  <a:pt x="856527" y="2882096"/>
                </a:lnTo>
                <a:lnTo>
                  <a:pt x="1064871" y="3183038"/>
                </a:lnTo>
                <a:lnTo>
                  <a:pt x="1516284" y="3865945"/>
                </a:lnTo>
                <a:lnTo>
                  <a:pt x="1678329" y="4085864"/>
                </a:lnTo>
                <a:lnTo>
                  <a:pt x="1678329" y="4085864"/>
                </a:lnTo>
                <a:lnTo>
                  <a:pt x="1678329" y="4097438"/>
                </a:ln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65A94817-9612-3568-A01B-F59E9E527CA7}"/>
              </a:ext>
            </a:extLst>
          </p:cNvPr>
          <p:cNvSpPr txBox="1"/>
          <p:nvPr/>
        </p:nvSpPr>
        <p:spPr>
          <a:xfrm>
            <a:off x="3137974" y="2007855"/>
            <a:ext cx="1399870" cy="369332"/>
          </a:xfrm>
          <a:prstGeom prst="rect">
            <a:avLst/>
          </a:prstGeom>
          <a:noFill/>
        </p:spPr>
        <p:txBody>
          <a:bodyPr wrap="none" rtlCol="0">
            <a:spAutoFit/>
          </a:bodyPr>
          <a:lstStyle/>
          <a:p>
            <a:r>
              <a:rPr lang="en-IE" dirty="0"/>
              <a:t>Reverse fault</a:t>
            </a:r>
          </a:p>
        </p:txBody>
      </p:sp>
    </p:spTree>
    <p:extLst>
      <p:ext uri="{BB962C8B-B14F-4D97-AF65-F5344CB8AC3E}">
        <p14:creationId xmlns:p14="http://schemas.microsoft.com/office/powerpoint/2010/main" val="1243078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E97F-A364-15A7-7F69-4AF885ABCE07}"/>
              </a:ext>
            </a:extLst>
          </p:cNvPr>
          <p:cNvSpPr>
            <a:spLocks noGrp="1"/>
          </p:cNvSpPr>
          <p:nvPr>
            <p:ph type="title"/>
          </p:nvPr>
        </p:nvSpPr>
        <p:spPr/>
        <p:txBody>
          <a:bodyPr/>
          <a:lstStyle/>
          <a:p>
            <a:r>
              <a:rPr lang="en-US">
                <a:ea typeface="Calibri Light"/>
                <a:cs typeface="Calibri Light"/>
              </a:rPr>
              <a:t>Homework</a:t>
            </a:r>
            <a:endParaRPr lang="en-US"/>
          </a:p>
        </p:txBody>
      </p:sp>
      <p:pic>
        <p:nvPicPr>
          <p:cNvPr id="5" name="Picture 5" descr="A picture containing shape&#10;&#10;Description automatically generated">
            <a:extLst>
              <a:ext uri="{FF2B5EF4-FFF2-40B4-BE49-F238E27FC236}">
                <a16:creationId xmlns:a16="http://schemas.microsoft.com/office/drawing/2014/main" id="{5F9794A1-0EDF-A79D-87FB-ADDC6B701014}"/>
              </a:ext>
            </a:extLst>
          </p:cNvPr>
          <p:cNvPicPr>
            <a:picLocks noGrp="1" noChangeAspect="1"/>
          </p:cNvPicPr>
          <p:nvPr>
            <p:ph sz="half" idx="1"/>
          </p:nvPr>
        </p:nvPicPr>
        <p:blipFill>
          <a:blip r:embed="rId2"/>
          <a:stretch>
            <a:fillRect/>
          </a:stretch>
        </p:blipFill>
        <p:spPr>
          <a:xfrm>
            <a:off x="301365" y="2101847"/>
            <a:ext cx="5873044" cy="3403782"/>
          </a:xfrm>
        </p:spPr>
      </p:pic>
      <p:sp>
        <p:nvSpPr>
          <p:cNvPr id="4" name="Content Placeholder 3">
            <a:extLst>
              <a:ext uri="{FF2B5EF4-FFF2-40B4-BE49-F238E27FC236}">
                <a16:creationId xmlns:a16="http://schemas.microsoft.com/office/drawing/2014/main" id="{55F11EBE-6E27-54FB-1DDD-6FDA984D1221}"/>
              </a:ext>
            </a:extLst>
          </p:cNvPr>
          <p:cNvSpPr>
            <a:spLocks noGrp="1"/>
          </p:cNvSpPr>
          <p:nvPr>
            <p:ph sz="half" idx="2"/>
          </p:nvPr>
        </p:nvSpPr>
        <p:spPr/>
        <p:txBody>
          <a:bodyPr vert="horz" lIns="91440" tIns="45720" rIns="91440" bIns="45720" rtlCol="0" anchor="t">
            <a:normAutofit/>
          </a:bodyPr>
          <a:lstStyle/>
          <a:p>
            <a:pPr marL="0" indent="0">
              <a:buNone/>
            </a:pPr>
            <a:r>
              <a:rPr lang="en-US" dirty="0">
                <a:cs typeface="Calibri"/>
              </a:rPr>
              <a:t>Check out your local area on GSI maps look for areas that look like the places the arrows are pointing to. Go explore and try and find where these areas are near you and take a picture.</a:t>
            </a:r>
          </a:p>
        </p:txBody>
      </p:sp>
      <p:sp>
        <p:nvSpPr>
          <p:cNvPr id="6" name="Arrow: Right 5">
            <a:extLst>
              <a:ext uri="{FF2B5EF4-FFF2-40B4-BE49-F238E27FC236}">
                <a16:creationId xmlns:a16="http://schemas.microsoft.com/office/drawing/2014/main" id="{D7F04073-D854-8C72-29A1-D51DF1729749}"/>
              </a:ext>
            </a:extLst>
          </p:cNvPr>
          <p:cNvSpPr/>
          <p:nvPr/>
        </p:nvSpPr>
        <p:spPr>
          <a:xfrm>
            <a:off x="4400825" y="3406913"/>
            <a:ext cx="1093305" cy="39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2E740201-72CB-6B4B-A501-9CA5E1C4A3A8}"/>
              </a:ext>
            </a:extLst>
          </p:cNvPr>
          <p:cNvSpPr/>
          <p:nvPr/>
        </p:nvSpPr>
        <p:spPr>
          <a:xfrm>
            <a:off x="2203174" y="2098260"/>
            <a:ext cx="629478" cy="397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42C4EDF0-158A-AF34-7E06-AE83CF2E9A61}"/>
              </a:ext>
            </a:extLst>
          </p:cNvPr>
          <p:cNvSpPr/>
          <p:nvPr/>
        </p:nvSpPr>
        <p:spPr>
          <a:xfrm rot="1980000">
            <a:off x="861391" y="3379304"/>
            <a:ext cx="982869" cy="2871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1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125C8BA-FA1F-4A7E-5E28-00B8358BD135}"/>
              </a:ext>
            </a:extLst>
          </p:cNvPr>
          <p:cNvPicPr>
            <a:picLocks noGrp="1" noChangeAspect="1"/>
          </p:cNvPicPr>
          <p:nvPr>
            <p:ph sz="half" idx="1"/>
          </p:nvPr>
        </p:nvPicPr>
        <p:blipFill>
          <a:blip r:embed="rId2"/>
          <a:stretch>
            <a:fillRect/>
          </a:stretch>
        </p:blipFill>
        <p:spPr>
          <a:xfrm>
            <a:off x="2677453" y="216958"/>
            <a:ext cx="6300872" cy="6425671"/>
          </a:xfrm>
        </p:spPr>
      </p:pic>
    </p:spTree>
    <p:extLst>
      <p:ext uri="{BB962C8B-B14F-4D97-AF65-F5344CB8AC3E}">
        <p14:creationId xmlns:p14="http://schemas.microsoft.com/office/powerpoint/2010/main" val="258475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41A7A6C5-6322-B76C-834D-B513A43C4A82}"/>
              </a:ext>
            </a:extLst>
          </p:cNvPr>
          <p:cNvPicPr>
            <a:picLocks noGrp="1" noChangeAspect="1"/>
          </p:cNvPicPr>
          <p:nvPr>
            <p:ph idx="1"/>
          </p:nvPr>
        </p:nvPicPr>
        <p:blipFill rotWithShape="1">
          <a:blip r:embed="rId2"/>
          <a:srcRect r="2648" b="-1"/>
          <a:stretch/>
        </p:blipFill>
        <p:spPr>
          <a:xfrm>
            <a:off x="20" y="1282"/>
            <a:ext cx="12191980" cy="6856718"/>
          </a:xfrm>
          <a:prstGeom prst="rect">
            <a:avLst/>
          </a:prstGeom>
        </p:spPr>
      </p:pic>
    </p:spTree>
    <p:extLst>
      <p:ext uri="{BB962C8B-B14F-4D97-AF65-F5344CB8AC3E}">
        <p14:creationId xmlns:p14="http://schemas.microsoft.com/office/powerpoint/2010/main" val="398674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B35BA42E-9EC1-A453-0F13-814C74CF348F}"/>
              </a:ext>
            </a:extLst>
          </p:cNvPr>
          <p:cNvPicPr>
            <a:picLocks noGrp="1" noChangeAspect="1"/>
          </p:cNvPicPr>
          <p:nvPr>
            <p:ph idx="1"/>
          </p:nvPr>
        </p:nvPicPr>
        <p:blipFill rotWithShape="1">
          <a:blip r:embed="rId2"/>
          <a:srcRect r="4872" b="1"/>
          <a:stretch/>
        </p:blipFill>
        <p:spPr>
          <a:xfrm>
            <a:off x="20" y="1282"/>
            <a:ext cx="12191980" cy="6856718"/>
          </a:xfrm>
          <a:prstGeom prst="rect">
            <a:avLst/>
          </a:prstGeom>
        </p:spPr>
      </p:pic>
    </p:spTree>
    <p:extLst>
      <p:ext uri="{BB962C8B-B14F-4D97-AF65-F5344CB8AC3E}">
        <p14:creationId xmlns:p14="http://schemas.microsoft.com/office/powerpoint/2010/main" val="2722814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7FD22-6B0B-F782-5E8A-53BDD77626B0}"/>
              </a:ext>
            </a:extLst>
          </p:cNvPr>
          <p:cNvSpPr>
            <a:spLocks noGrp="1"/>
          </p:cNvSpPr>
          <p:nvPr>
            <p:ph type="title"/>
          </p:nvPr>
        </p:nvSpPr>
        <p:spPr>
          <a:xfrm>
            <a:off x="608542" y="138462"/>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Where are we located on this map?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5767DF3-5855-3E81-0035-33E69199A975}"/>
              </a:ext>
            </a:extLst>
          </p:cNvPr>
          <p:cNvPicPr>
            <a:picLocks noChangeAspect="1"/>
          </p:cNvPicPr>
          <p:nvPr/>
        </p:nvPicPr>
        <p:blipFill rotWithShape="1">
          <a:blip r:embed="rId3">
            <a:extLst>
              <a:ext uri="{28A0092B-C50C-407E-A947-70E740481C1C}">
                <a14:useLocalDpi xmlns:a14="http://schemas.microsoft.com/office/drawing/2010/main" val="0"/>
              </a:ext>
            </a:extLst>
          </a:blip>
          <a:srcRect l="1728" t="19780" r="31549" b="1947"/>
          <a:stretch/>
        </p:blipFill>
        <p:spPr>
          <a:xfrm>
            <a:off x="116237" y="883298"/>
            <a:ext cx="6990257" cy="5787795"/>
          </a:xfrm>
          <a:prstGeom prst="rect">
            <a:avLst/>
          </a:prstGeom>
        </p:spPr>
      </p:pic>
      <p:sp>
        <p:nvSpPr>
          <p:cNvPr id="10" name="Rectangle 9">
            <a:extLst>
              <a:ext uri="{FF2B5EF4-FFF2-40B4-BE49-F238E27FC236}">
                <a16:creationId xmlns:a16="http://schemas.microsoft.com/office/drawing/2014/main" id="{2CF0F907-7D76-597D-BCAC-13799597C8C3}"/>
              </a:ext>
            </a:extLst>
          </p:cNvPr>
          <p:cNvSpPr/>
          <p:nvPr/>
        </p:nvSpPr>
        <p:spPr>
          <a:xfrm>
            <a:off x="7885781" y="2732329"/>
            <a:ext cx="834480" cy="372979"/>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2BFB8A26-BD3B-9D91-08E2-1E0723514905}"/>
              </a:ext>
            </a:extLst>
          </p:cNvPr>
          <p:cNvSpPr txBox="1"/>
          <p:nvPr/>
        </p:nvSpPr>
        <p:spPr>
          <a:xfrm>
            <a:off x="8985198" y="2740716"/>
            <a:ext cx="2510303" cy="338554"/>
          </a:xfrm>
          <a:prstGeom prst="rect">
            <a:avLst/>
          </a:prstGeom>
          <a:noFill/>
        </p:spPr>
        <p:txBody>
          <a:bodyPr wrap="none" rtlCol="0">
            <a:spAutoFit/>
          </a:bodyPr>
          <a:lstStyle/>
          <a:p>
            <a:r>
              <a:rPr lang="en-IE" sz="1600" dirty="0"/>
              <a:t>Devonian old red sandstone</a:t>
            </a:r>
          </a:p>
        </p:txBody>
      </p:sp>
      <p:sp>
        <p:nvSpPr>
          <p:cNvPr id="14" name="TextBox 13">
            <a:extLst>
              <a:ext uri="{FF2B5EF4-FFF2-40B4-BE49-F238E27FC236}">
                <a16:creationId xmlns:a16="http://schemas.microsoft.com/office/drawing/2014/main" id="{A084FF20-ED5F-92A1-99F6-9E2BCE1E44FD}"/>
              </a:ext>
            </a:extLst>
          </p:cNvPr>
          <p:cNvSpPr txBox="1"/>
          <p:nvPr/>
        </p:nvSpPr>
        <p:spPr>
          <a:xfrm>
            <a:off x="9005598" y="1384448"/>
            <a:ext cx="2228559" cy="338554"/>
          </a:xfrm>
          <a:prstGeom prst="rect">
            <a:avLst/>
          </a:prstGeom>
          <a:noFill/>
        </p:spPr>
        <p:txBody>
          <a:bodyPr wrap="none" rtlCol="0">
            <a:spAutoFit/>
          </a:bodyPr>
          <a:lstStyle/>
          <a:p>
            <a:r>
              <a:rPr lang="en-IE" sz="1600" dirty="0"/>
              <a:t>Carboniferous limestone</a:t>
            </a:r>
          </a:p>
        </p:txBody>
      </p:sp>
      <p:sp>
        <p:nvSpPr>
          <p:cNvPr id="15" name="Rectangle 14">
            <a:extLst>
              <a:ext uri="{FF2B5EF4-FFF2-40B4-BE49-F238E27FC236}">
                <a16:creationId xmlns:a16="http://schemas.microsoft.com/office/drawing/2014/main" id="{15BD28CE-79BB-027F-039A-7232EC2D3FB7}"/>
              </a:ext>
            </a:extLst>
          </p:cNvPr>
          <p:cNvSpPr/>
          <p:nvPr/>
        </p:nvSpPr>
        <p:spPr>
          <a:xfrm>
            <a:off x="7885780" y="1380801"/>
            <a:ext cx="421105" cy="37297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8D998281-A8B9-6EC2-678D-9DF9C2396D58}"/>
              </a:ext>
            </a:extLst>
          </p:cNvPr>
          <p:cNvSpPr/>
          <p:nvPr/>
        </p:nvSpPr>
        <p:spPr>
          <a:xfrm>
            <a:off x="8299156" y="1380801"/>
            <a:ext cx="421105" cy="372979"/>
          </a:xfrm>
          <a:prstGeom prst="rect">
            <a:avLst/>
          </a:prstGeom>
          <a:solidFill>
            <a:srgbClr val="D4F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BDF61C1B-1BCE-86CF-403E-36741CCCE033}"/>
              </a:ext>
            </a:extLst>
          </p:cNvPr>
          <p:cNvSpPr/>
          <p:nvPr/>
        </p:nvSpPr>
        <p:spPr>
          <a:xfrm>
            <a:off x="7878051" y="2045224"/>
            <a:ext cx="421105" cy="372979"/>
          </a:xfrm>
          <a:prstGeom prst="rect">
            <a:avLst/>
          </a:prstGeom>
          <a:solidFill>
            <a:srgbClr val="CBE0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781F1981-6D79-F454-F758-817CC4A902BB}"/>
              </a:ext>
            </a:extLst>
          </p:cNvPr>
          <p:cNvSpPr txBox="1"/>
          <p:nvPr/>
        </p:nvSpPr>
        <p:spPr>
          <a:xfrm>
            <a:off x="8985198" y="1939471"/>
            <a:ext cx="3206802" cy="584775"/>
          </a:xfrm>
          <a:prstGeom prst="rect">
            <a:avLst/>
          </a:prstGeom>
          <a:noFill/>
        </p:spPr>
        <p:txBody>
          <a:bodyPr wrap="square" rtlCol="0">
            <a:spAutoFit/>
          </a:bodyPr>
          <a:lstStyle/>
          <a:p>
            <a:r>
              <a:rPr lang="en-IE" sz="1600" dirty="0"/>
              <a:t>Late Devonian/Early Carboniferous mudstone (Cork Beds)</a:t>
            </a:r>
          </a:p>
        </p:txBody>
      </p:sp>
      <p:sp>
        <p:nvSpPr>
          <p:cNvPr id="19" name="Rectangle 18">
            <a:extLst>
              <a:ext uri="{FF2B5EF4-FFF2-40B4-BE49-F238E27FC236}">
                <a16:creationId xmlns:a16="http://schemas.microsoft.com/office/drawing/2014/main" id="{BA4852E2-3005-26A9-1E1F-8D60FFECD27F}"/>
              </a:ext>
            </a:extLst>
          </p:cNvPr>
          <p:cNvSpPr/>
          <p:nvPr/>
        </p:nvSpPr>
        <p:spPr>
          <a:xfrm>
            <a:off x="8306885" y="2052008"/>
            <a:ext cx="421105" cy="366196"/>
          </a:xfrm>
          <a:prstGeom prst="rect">
            <a:avLst/>
          </a:prstGeom>
          <a:solidFill>
            <a:srgbClr val="FFFF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5" name="Group 24">
            <a:extLst>
              <a:ext uri="{FF2B5EF4-FFF2-40B4-BE49-F238E27FC236}">
                <a16:creationId xmlns:a16="http://schemas.microsoft.com/office/drawing/2014/main" id="{88844486-62D9-394F-E38D-2107D75C80AF}"/>
              </a:ext>
            </a:extLst>
          </p:cNvPr>
          <p:cNvGrpSpPr/>
          <p:nvPr/>
        </p:nvGrpSpPr>
        <p:grpSpPr>
          <a:xfrm>
            <a:off x="298676" y="936003"/>
            <a:ext cx="6616433" cy="4858302"/>
            <a:chOff x="328493" y="888832"/>
            <a:chExt cx="6616433" cy="4858302"/>
          </a:xfrm>
        </p:grpSpPr>
        <p:sp>
          <p:nvSpPr>
            <p:cNvPr id="20" name="Rectangle 19">
              <a:extLst>
                <a:ext uri="{FF2B5EF4-FFF2-40B4-BE49-F238E27FC236}">
                  <a16:creationId xmlns:a16="http://schemas.microsoft.com/office/drawing/2014/main" id="{E5FF86CB-3D7B-889E-E77B-82F2614BD98E}"/>
                </a:ext>
              </a:extLst>
            </p:cNvPr>
            <p:cNvSpPr/>
            <p:nvPr/>
          </p:nvSpPr>
          <p:spPr>
            <a:xfrm>
              <a:off x="350002" y="2112703"/>
              <a:ext cx="6585574" cy="2839453"/>
            </a:xfrm>
            <a:custGeom>
              <a:avLst/>
              <a:gdLst>
                <a:gd name="connsiteX0" fmla="*/ 0 w 834480"/>
                <a:gd name="connsiteY0" fmla="*/ 0 h 372979"/>
                <a:gd name="connsiteX1" fmla="*/ 834480 w 834480"/>
                <a:gd name="connsiteY1" fmla="*/ 0 h 372979"/>
                <a:gd name="connsiteX2" fmla="*/ 834480 w 834480"/>
                <a:gd name="connsiteY2" fmla="*/ 372979 h 372979"/>
                <a:gd name="connsiteX3" fmla="*/ 0 w 834480"/>
                <a:gd name="connsiteY3" fmla="*/ 372979 h 372979"/>
                <a:gd name="connsiteX4" fmla="*/ 0 w 834480"/>
                <a:gd name="connsiteY4" fmla="*/ 0 h 372979"/>
                <a:gd name="connsiteX0" fmla="*/ 0 w 6092280"/>
                <a:gd name="connsiteY0" fmla="*/ 0 h 577516"/>
                <a:gd name="connsiteX1" fmla="*/ 834480 w 6092280"/>
                <a:gd name="connsiteY1" fmla="*/ 0 h 577516"/>
                <a:gd name="connsiteX2" fmla="*/ 6092280 w 6092280"/>
                <a:gd name="connsiteY2" fmla="*/ 577516 h 577516"/>
                <a:gd name="connsiteX3" fmla="*/ 0 w 6092280"/>
                <a:gd name="connsiteY3" fmla="*/ 372979 h 577516"/>
                <a:gd name="connsiteX4" fmla="*/ 0 w 6092280"/>
                <a:gd name="connsiteY4" fmla="*/ 0 h 577516"/>
                <a:gd name="connsiteX0" fmla="*/ 0 w 6092280"/>
                <a:gd name="connsiteY0" fmla="*/ 806116 h 1383632"/>
                <a:gd name="connsiteX1" fmla="*/ 6068216 w 6092280"/>
                <a:gd name="connsiteY1" fmla="*/ 0 h 1383632"/>
                <a:gd name="connsiteX2" fmla="*/ 6092280 w 6092280"/>
                <a:gd name="connsiteY2" fmla="*/ 1383632 h 1383632"/>
                <a:gd name="connsiteX3" fmla="*/ 0 w 6092280"/>
                <a:gd name="connsiteY3" fmla="*/ 1179095 h 1383632"/>
                <a:gd name="connsiteX4" fmla="*/ 0 w 6092280"/>
                <a:gd name="connsiteY4" fmla="*/ 806116 h 1383632"/>
                <a:gd name="connsiteX0" fmla="*/ 0 w 6645733"/>
                <a:gd name="connsiteY0" fmla="*/ 649705 h 1383632"/>
                <a:gd name="connsiteX1" fmla="*/ 6621669 w 6645733"/>
                <a:gd name="connsiteY1" fmla="*/ 0 h 1383632"/>
                <a:gd name="connsiteX2" fmla="*/ 6645733 w 6645733"/>
                <a:gd name="connsiteY2" fmla="*/ 1383632 h 1383632"/>
                <a:gd name="connsiteX3" fmla="*/ 553453 w 6645733"/>
                <a:gd name="connsiteY3" fmla="*/ 1179095 h 1383632"/>
                <a:gd name="connsiteX4" fmla="*/ 0 w 6645733"/>
                <a:gd name="connsiteY4" fmla="*/ 649705 h 1383632"/>
                <a:gd name="connsiteX0" fmla="*/ 0 w 6645733"/>
                <a:gd name="connsiteY0" fmla="*/ 649705 h 2839453"/>
                <a:gd name="connsiteX1" fmla="*/ 6621669 w 6645733"/>
                <a:gd name="connsiteY1" fmla="*/ 0 h 2839453"/>
                <a:gd name="connsiteX2" fmla="*/ 6645733 w 6645733"/>
                <a:gd name="connsiteY2" fmla="*/ 1383632 h 2839453"/>
                <a:gd name="connsiteX3" fmla="*/ 36095 w 6645733"/>
                <a:gd name="connsiteY3" fmla="*/ 2839453 h 2839453"/>
                <a:gd name="connsiteX4" fmla="*/ 0 w 6645733"/>
                <a:gd name="connsiteY4" fmla="*/ 649705 h 2839453"/>
                <a:gd name="connsiteX0" fmla="*/ 0 w 6609638"/>
                <a:gd name="connsiteY0" fmla="*/ 661737 h 2839453"/>
                <a:gd name="connsiteX1" fmla="*/ 6585574 w 6609638"/>
                <a:gd name="connsiteY1" fmla="*/ 0 h 2839453"/>
                <a:gd name="connsiteX2" fmla="*/ 6609638 w 6609638"/>
                <a:gd name="connsiteY2" fmla="*/ 1383632 h 2839453"/>
                <a:gd name="connsiteX3" fmla="*/ 0 w 6609638"/>
                <a:gd name="connsiteY3" fmla="*/ 2839453 h 2839453"/>
                <a:gd name="connsiteX4" fmla="*/ 0 w 6609638"/>
                <a:gd name="connsiteY4" fmla="*/ 661737 h 2839453"/>
                <a:gd name="connsiteX0" fmla="*/ 0 w 6585574"/>
                <a:gd name="connsiteY0" fmla="*/ 661737 h 2839453"/>
                <a:gd name="connsiteX1" fmla="*/ 6585574 w 6585574"/>
                <a:gd name="connsiteY1" fmla="*/ 0 h 2839453"/>
                <a:gd name="connsiteX2" fmla="*/ 6582096 w 6585574"/>
                <a:gd name="connsiteY2" fmla="*/ 1389140 h 2839453"/>
                <a:gd name="connsiteX3" fmla="*/ 0 w 6585574"/>
                <a:gd name="connsiteY3" fmla="*/ 2839453 h 2839453"/>
                <a:gd name="connsiteX4" fmla="*/ 0 w 6585574"/>
                <a:gd name="connsiteY4" fmla="*/ 661737 h 2839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574" h="2839453">
                  <a:moveTo>
                    <a:pt x="0" y="661737"/>
                  </a:moveTo>
                  <a:lnTo>
                    <a:pt x="6585574" y="0"/>
                  </a:lnTo>
                  <a:cubicBezTo>
                    <a:pt x="6584415" y="463047"/>
                    <a:pt x="6583255" y="926093"/>
                    <a:pt x="6582096" y="1389140"/>
                  </a:cubicBezTo>
                  <a:lnTo>
                    <a:pt x="0" y="2839453"/>
                  </a:lnTo>
                  <a:lnTo>
                    <a:pt x="0" y="661737"/>
                  </a:lnTo>
                  <a:close/>
                </a:path>
              </a:pathLst>
            </a:custGeom>
            <a:solidFill>
              <a:schemeClr val="accent2">
                <a:lumMod val="40000"/>
                <a:lumOff val="60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DA1367C3-3D38-DBC6-71FB-E05EC07D7A67}"/>
                </a:ext>
              </a:extLst>
            </p:cNvPr>
            <p:cNvSpPr/>
            <p:nvPr/>
          </p:nvSpPr>
          <p:spPr>
            <a:xfrm>
              <a:off x="350001" y="1609257"/>
              <a:ext cx="6574232" cy="1159001"/>
            </a:xfrm>
            <a:custGeom>
              <a:avLst/>
              <a:gdLst>
                <a:gd name="connsiteX0" fmla="*/ 0 w 421105"/>
                <a:gd name="connsiteY0" fmla="*/ 0 h 372979"/>
                <a:gd name="connsiteX1" fmla="*/ 421105 w 421105"/>
                <a:gd name="connsiteY1" fmla="*/ 0 h 372979"/>
                <a:gd name="connsiteX2" fmla="*/ 421105 w 421105"/>
                <a:gd name="connsiteY2" fmla="*/ 372979 h 372979"/>
                <a:gd name="connsiteX3" fmla="*/ 0 w 421105"/>
                <a:gd name="connsiteY3" fmla="*/ 372979 h 372979"/>
                <a:gd name="connsiteX4" fmla="*/ 0 w 421105"/>
                <a:gd name="connsiteY4" fmla="*/ 0 h 372979"/>
                <a:gd name="connsiteX0" fmla="*/ 0 w 6340641"/>
                <a:gd name="connsiteY0" fmla="*/ 0 h 372979"/>
                <a:gd name="connsiteX1" fmla="*/ 421105 w 6340641"/>
                <a:gd name="connsiteY1" fmla="*/ 0 h 372979"/>
                <a:gd name="connsiteX2" fmla="*/ 6340641 w 6340641"/>
                <a:gd name="connsiteY2" fmla="*/ 48126 h 372979"/>
                <a:gd name="connsiteX3" fmla="*/ 0 w 6340641"/>
                <a:gd name="connsiteY3" fmla="*/ 372979 h 372979"/>
                <a:gd name="connsiteX4" fmla="*/ 0 w 6340641"/>
                <a:gd name="connsiteY4" fmla="*/ 0 h 372979"/>
                <a:gd name="connsiteX0" fmla="*/ 0 w 6352673"/>
                <a:gd name="connsiteY0" fmla="*/ 433137 h 806116"/>
                <a:gd name="connsiteX1" fmla="*/ 6352673 w 6352673"/>
                <a:gd name="connsiteY1" fmla="*/ 0 h 806116"/>
                <a:gd name="connsiteX2" fmla="*/ 6340641 w 6352673"/>
                <a:gd name="connsiteY2" fmla="*/ 481263 h 806116"/>
                <a:gd name="connsiteX3" fmla="*/ 0 w 6352673"/>
                <a:gd name="connsiteY3" fmla="*/ 806116 h 806116"/>
                <a:gd name="connsiteX4" fmla="*/ 0 w 6352673"/>
                <a:gd name="connsiteY4" fmla="*/ 433137 h 806116"/>
                <a:gd name="connsiteX0" fmla="*/ 0 w 6605336"/>
                <a:gd name="connsiteY0" fmla="*/ 469231 h 806116"/>
                <a:gd name="connsiteX1" fmla="*/ 6605336 w 6605336"/>
                <a:gd name="connsiteY1" fmla="*/ 0 h 806116"/>
                <a:gd name="connsiteX2" fmla="*/ 6593304 w 6605336"/>
                <a:gd name="connsiteY2" fmla="*/ 481263 h 806116"/>
                <a:gd name="connsiteX3" fmla="*/ 252663 w 6605336"/>
                <a:gd name="connsiteY3" fmla="*/ 806116 h 806116"/>
                <a:gd name="connsiteX4" fmla="*/ 0 w 6605336"/>
                <a:gd name="connsiteY4" fmla="*/ 469231 h 806116"/>
                <a:gd name="connsiteX0" fmla="*/ 0 w 6605336"/>
                <a:gd name="connsiteY0" fmla="*/ 469231 h 1118937"/>
                <a:gd name="connsiteX1" fmla="*/ 6605336 w 6605336"/>
                <a:gd name="connsiteY1" fmla="*/ 0 h 1118937"/>
                <a:gd name="connsiteX2" fmla="*/ 6593304 w 6605336"/>
                <a:gd name="connsiteY2" fmla="*/ 481263 h 1118937"/>
                <a:gd name="connsiteX3" fmla="*/ 0 w 6605336"/>
                <a:gd name="connsiteY3" fmla="*/ 1118937 h 1118937"/>
                <a:gd name="connsiteX4" fmla="*/ 0 w 6605336"/>
                <a:gd name="connsiteY4" fmla="*/ 469231 h 1118937"/>
                <a:gd name="connsiteX0" fmla="*/ 0 w 6605336"/>
                <a:gd name="connsiteY0" fmla="*/ 469231 h 1146955"/>
                <a:gd name="connsiteX1" fmla="*/ 6605336 w 6605336"/>
                <a:gd name="connsiteY1" fmla="*/ 0 h 1146955"/>
                <a:gd name="connsiteX2" fmla="*/ 6593304 w 6605336"/>
                <a:gd name="connsiteY2" fmla="*/ 481263 h 1146955"/>
                <a:gd name="connsiteX3" fmla="*/ 0 w 6605336"/>
                <a:gd name="connsiteY3" fmla="*/ 1146955 h 1146955"/>
                <a:gd name="connsiteX4" fmla="*/ 0 w 6605336"/>
                <a:gd name="connsiteY4" fmla="*/ 469231 h 1146955"/>
                <a:gd name="connsiteX0" fmla="*/ 0 w 6593304"/>
                <a:gd name="connsiteY0" fmla="*/ 501307 h 1179031"/>
                <a:gd name="connsiteX1" fmla="*/ 6584255 w 6593304"/>
                <a:gd name="connsiteY1" fmla="*/ 0 h 1179031"/>
                <a:gd name="connsiteX2" fmla="*/ 6593304 w 6593304"/>
                <a:gd name="connsiteY2" fmla="*/ 513339 h 1179031"/>
                <a:gd name="connsiteX3" fmla="*/ 0 w 6593304"/>
                <a:gd name="connsiteY3" fmla="*/ 1179031 h 1179031"/>
                <a:gd name="connsiteX4" fmla="*/ 0 w 6593304"/>
                <a:gd name="connsiteY4" fmla="*/ 501307 h 117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3304" h="1179031">
                  <a:moveTo>
                    <a:pt x="0" y="501307"/>
                  </a:moveTo>
                  <a:lnTo>
                    <a:pt x="6584255" y="0"/>
                  </a:lnTo>
                  <a:lnTo>
                    <a:pt x="6593304" y="513339"/>
                  </a:lnTo>
                  <a:lnTo>
                    <a:pt x="0" y="1179031"/>
                  </a:lnTo>
                  <a:lnTo>
                    <a:pt x="0" y="501307"/>
                  </a:lnTo>
                  <a:close/>
                </a:path>
              </a:pathLst>
            </a:custGeom>
            <a:solidFill>
              <a:srgbClr val="CBE0AE">
                <a:alpha val="5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0">
              <a:extLst>
                <a:ext uri="{FF2B5EF4-FFF2-40B4-BE49-F238E27FC236}">
                  <a16:creationId xmlns:a16="http://schemas.microsoft.com/office/drawing/2014/main" id="{2B1BE691-C1F7-D218-0D84-B1CBFFE9FC89}"/>
                </a:ext>
              </a:extLst>
            </p:cNvPr>
            <p:cNvSpPr/>
            <p:nvPr/>
          </p:nvSpPr>
          <p:spPr>
            <a:xfrm>
              <a:off x="349674" y="3511544"/>
              <a:ext cx="6595252" cy="2010340"/>
            </a:xfrm>
            <a:custGeom>
              <a:avLst/>
              <a:gdLst>
                <a:gd name="connsiteX0" fmla="*/ 0 w 421105"/>
                <a:gd name="connsiteY0" fmla="*/ 0 h 372979"/>
                <a:gd name="connsiteX1" fmla="*/ 421105 w 421105"/>
                <a:gd name="connsiteY1" fmla="*/ 0 h 372979"/>
                <a:gd name="connsiteX2" fmla="*/ 421105 w 421105"/>
                <a:gd name="connsiteY2" fmla="*/ 372979 h 372979"/>
                <a:gd name="connsiteX3" fmla="*/ 0 w 421105"/>
                <a:gd name="connsiteY3" fmla="*/ 372979 h 372979"/>
                <a:gd name="connsiteX4" fmla="*/ 0 w 421105"/>
                <a:gd name="connsiteY4" fmla="*/ 0 h 372979"/>
                <a:gd name="connsiteX0" fmla="*/ 0 w 6340641"/>
                <a:gd name="connsiteY0" fmla="*/ 0 h 372979"/>
                <a:gd name="connsiteX1" fmla="*/ 421105 w 6340641"/>
                <a:gd name="connsiteY1" fmla="*/ 0 h 372979"/>
                <a:gd name="connsiteX2" fmla="*/ 6340641 w 6340641"/>
                <a:gd name="connsiteY2" fmla="*/ 48126 h 372979"/>
                <a:gd name="connsiteX3" fmla="*/ 0 w 6340641"/>
                <a:gd name="connsiteY3" fmla="*/ 372979 h 372979"/>
                <a:gd name="connsiteX4" fmla="*/ 0 w 6340641"/>
                <a:gd name="connsiteY4" fmla="*/ 0 h 372979"/>
                <a:gd name="connsiteX0" fmla="*/ 0 w 6352673"/>
                <a:gd name="connsiteY0" fmla="*/ 433137 h 806116"/>
                <a:gd name="connsiteX1" fmla="*/ 6352673 w 6352673"/>
                <a:gd name="connsiteY1" fmla="*/ 0 h 806116"/>
                <a:gd name="connsiteX2" fmla="*/ 6340641 w 6352673"/>
                <a:gd name="connsiteY2" fmla="*/ 481263 h 806116"/>
                <a:gd name="connsiteX3" fmla="*/ 0 w 6352673"/>
                <a:gd name="connsiteY3" fmla="*/ 806116 h 806116"/>
                <a:gd name="connsiteX4" fmla="*/ 0 w 6352673"/>
                <a:gd name="connsiteY4" fmla="*/ 433137 h 806116"/>
                <a:gd name="connsiteX0" fmla="*/ 0 w 6605336"/>
                <a:gd name="connsiteY0" fmla="*/ 469231 h 806116"/>
                <a:gd name="connsiteX1" fmla="*/ 6605336 w 6605336"/>
                <a:gd name="connsiteY1" fmla="*/ 0 h 806116"/>
                <a:gd name="connsiteX2" fmla="*/ 6593304 w 6605336"/>
                <a:gd name="connsiteY2" fmla="*/ 481263 h 806116"/>
                <a:gd name="connsiteX3" fmla="*/ 252663 w 6605336"/>
                <a:gd name="connsiteY3" fmla="*/ 806116 h 806116"/>
                <a:gd name="connsiteX4" fmla="*/ 0 w 6605336"/>
                <a:gd name="connsiteY4" fmla="*/ 469231 h 806116"/>
                <a:gd name="connsiteX0" fmla="*/ 0 w 6605336"/>
                <a:gd name="connsiteY0" fmla="*/ 469231 h 1118937"/>
                <a:gd name="connsiteX1" fmla="*/ 6605336 w 6605336"/>
                <a:gd name="connsiteY1" fmla="*/ 0 h 1118937"/>
                <a:gd name="connsiteX2" fmla="*/ 6593304 w 6605336"/>
                <a:gd name="connsiteY2" fmla="*/ 481263 h 1118937"/>
                <a:gd name="connsiteX3" fmla="*/ 0 w 6605336"/>
                <a:gd name="connsiteY3" fmla="*/ 1118937 h 1118937"/>
                <a:gd name="connsiteX4" fmla="*/ 0 w 6605336"/>
                <a:gd name="connsiteY4" fmla="*/ 469231 h 1118937"/>
                <a:gd name="connsiteX0" fmla="*/ 0 w 6605336"/>
                <a:gd name="connsiteY0" fmla="*/ 469231 h 1146955"/>
                <a:gd name="connsiteX1" fmla="*/ 6605336 w 6605336"/>
                <a:gd name="connsiteY1" fmla="*/ 0 h 1146955"/>
                <a:gd name="connsiteX2" fmla="*/ 6593304 w 6605336"/>
                <a:gd name="connsiteY2" fmla="*/ 481263 h 1146955"/>
                <a:gd name="connsiteX3" fmla="*/ 0 w 6605336"/>
                <a:gd name="connsiteY3" fmla="*/ 1146955 h 1146955"/>
                <a:gd name="connsiteX4" fmla="*/ 0 w 6605336"/>
                <a:gd name="connsiteY4" fmla="*/ 469231 h 1146955"/>
                <a:gd name="connsiteX0" fmla="*/ 0 w 6594795"/>
                <a:gd name="connsiteY0" fmla="*/ 1474278 h 2152002"/>
                <a:gd name="connsiteX1" fmla="*/ 6594795 w 6594795"/>
                <a:gd name="connsiteY1" fmla="*/ 0 h 2152002"/>
                <a:gd name="connsiteX2" fmla="*/ 6593304 w 6594795"/>
                <a:gd name="connsiteY2" fmla="*/ 1486310 h 2152002"/>
                <a:gd name="connsiteX3" fmla="*/ 0 w 6594795"/>
                <a:gd name="connsiteY3" fmla="*/ 2152002 h 2152002"/>
                <a:gd name="connsiteX4" fmla="*/ 0 w 6594795"/>
                <a:gd name="connsiteY4" fmla="*/ 1474278 h 2152002"/>
                <a:gd name="connsiteX0" fmla="*/ 0 w 6656550"/>
                <a:gd name="connsiteY0" fmla="*/ 1474278 h 2152002"/>
                <a:gd name="connsiteX1" fmla="*/ 6594795 w 6656550"/>
                <a:gd name="connsiteY1" fmla="*/ 0 h 2152002"/>
                <a:gd name="connsiteX2" fmla="*/ 6656550 w 6656550"/>
                <a:gd name="connsiteY2" fmla="*/ 652335 h 2152002"/>
                <a:gd name="connsiteX3" fmla="*/ 0 w 6656550"/>
                <a:gd name="connsiteY3" fmla="*/ 2152002 h 2152002"/>
                <a:gd name="connsiteX4" fmla="*/ 0 w 6656550"/>
                <a:gd name="connsiteY4" fmla="*/ 1474278 h 2152002"/>
                <a:gd name="connsiteX0" fmla="*/ 0 w 6594795"/>
                <a:gd name="connsiteY0" fmla="*/ 1474278 h 2152002"/>
                <a:gd name="connsiteX1" fmla="*/ 6594795 w 6594795"/>
                <a:gd name="connsiteY1" fmla="*/ 0 h 2152002"/>
                <a:gd name="connsiteX2" fmla="*/ 6382488 w 6594795"/>
                <a:gd name="connsiteY2" fmla="*/ 502647 h 2152002"/>
                <a:gd name="connsiteX3" fmla="*/ 0 w 6594795"/>
                <a:gd name="connsiteY3" fmla="*/ 2152002 h 2152002"/>
                <a:gd name="connsiteX4" fmla="*/ 0 w 6594795"/>
                <a:gd name="connsiteY4" fmla="*/ 1474278 h 2152002"/>
                <a:gd name="connsiteX0" fmla="*/ 0 w 6614386"/>
                <a:gd name="connsiteY0" fmla="*/ 1474278 h 2152002"/>
                <a:gd name="connsiteX1" fmla="*/ 6594795 w 6614386"/>
                <a:gd name="connsiteY1" fmla="*/ 0 h 2152002"/>
                <a:gd name="connsiteX2" fmla="*/ 6614386 w 6614386"/>
                <a:gd name="connsiteY2" fmla="*/ 459879 h 2152002"/>
                <a:gd name="connsiteX3" fmla="*/ 0 w 6614386"/>
                <a:gd name="connsiteY3" fmla="*/ 2152002 h 2152002"/>
                <a:gd name="connsiteX4" fmla="*/ 0 w 6614386"/>
                <a:gd name="connsiteY4" fmla="*/ 1474278 h 2152002"/>
                <a:gd name="connsiteX0" fmla="*/ 0 w 6614386"/>
                <a:gd name="connsiteY0" fmla="*/ 1474278 h 1809859"/>
                <a:gd name="connsiteX1" fmla="*/ 6594795 w 6614386"/>
                <a:gd name="connsiteY1" fmla="*/ 0 h 1809859"/>
                <a:gd name="connsiteX2" fmla="*/ 6614386 w 6614386"/>
                <a:gd name="connsiteY2" fmla="*/ 459879 h 1809859"/>
                <a:gd name="connsiteX3" fmla="*/ 94867 w 6614386"/>
                <a:gd name="connsiteY3" fmla="*/ 1809859 h 1809859"/>
                <a:gd name="connsiteX4" fmla="*/ 0 w 6614386"/>
                <a:gd name="connsiteY4" fmla="*/ 1474278 h 1809859"/>
                <a:gd name="connsiteX0" fmla="*/ 0 w 6614386"/>
                <a:gd name="connsiteY0" fmla="*/ 1474278 h 2045083"/>
                <a:gd name="connsiteX1" fmla="*/ 6594795 w 6614386"/>
                <a:gd name="connsiteY1" fmla="*/ 0 h 2045083"/>
                <a:gd name="connsiteX2" fmla="*/ 6614386 w 6614386"/>
                <a:gd name="connsiteY2" fmla="*/ 459879 h 2045083"/>
                <a:gd name="connsiteX3" fmla="*/ 0 w 6614386"/>
                <a:gd name="connsiteY3" fmla="*/ 2045083 h 2045083"/>
                <a:gd name="connsiteX4" fmla="*/ 0 w 6614386"/>
                <a:gd name="connsiteY4" fmla="*/ 1474278 h 204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386" h="2045083">
                  <a:moveTo>
                    <a:pt x="0" y="1474278"/>
                  </a:moveTo>
                  <a:lnTo>
                    <a:pt x="6594795" y="0"/>
                  </a:lnTo>
                  <a:lnTo>
                    <a:pt x="6614386" y="459879"/>
                  </a:lnTo>
                  <a:lnTo>
                    <a:pt x="0" y="2045083"/>
                  </a:lnTo>
                  <a:lnTo>
                    <a:pt x="0" y="1474278"/>
                  </a:lnTo>
                  <a:close/>
                </a:path>
              </a:pathLst>
            </a:custGeom>
            <a:solidFill>
              <a:srgbClr val="CBE0AE">
                <a:alpha val="5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91D0F3FC-917F-E443-79EA-F512EA21395C}"/>
                </a:ext>
              </a:extLst>
            </p:cNvPr>
            <p:cNvSpPr/>
            <p:nvPr/>
          </p:nvSpPr>
          <p:spPr>
            <a:xfrm>
              <a:off x="339164" y="888832"/>
              <a:ext cx="6584742" cy="1224317"/>
            </a:xfrm>
            <a:custGeom>
              <a:avLst/>
              <a:gdLst>
                <a:gd name="connsiteX0" fmla="*/ 0 w 6574232"/>
                <a:gd name="connsiteY0" fmla="*/ 0 h 372979"/>
                <a:gd name="connsiteX1" fmla="*/ 6574232 w 6574232"/>
                <a:gd name="connsiteY1" fmla="*/ 0 h 372979"/>
                <a:gd name="connsiteX2" fmla="*/ 6574232 w 6574232"/>
                <a:gd name="connsiteY2" fmla="*/ 372979 h 372979"/>
                <a:gd name="connsiteX3" fmla="*/ 0 w 6574232"/>
                <a:gd name="connsiteY3" fmla="*/ 372979 h 372979"/>
                <a:gd name="connsiteX4" fmla="*/ 0 w 6574232"/>
                <a:gd name="connsiteY4" fmla="*/ 0 h 372979"/>
                <a:gd name="connsiteX0" fmla="*/ 10510 w 6584742"/>
                <a:gd name="connsiteY0" fmla="*/ 0 h 1224317"/>
                <a:gd name="connsiteX1" fmla="*/ 6584742 w 6584742"/>
                <a:gd name="connsiteY1" fmla="*/ 0 h 1224317"/>
                <a:gd name="connsiteX2" fmla="*/ 6584742 w 6584742"/>
                <a:gd name="connsiteY2" fmla="*/ 372979 h 1224317"/>
                <a:gd name="connsiteX3" fmla="*/ 0 w 6584742"/>
                <a:gd name="connsiteY3" fmla="*/ 1224317 h 1224317"/>
                <a:gd name="connsiteX4" fmla="*/ 10510 w 6584742"/>
                <a:gd name="connsiteY4" fmla="*/ 0 h 1224317"/>
                <a:gd name="connsiteX0" fmla="*/ 10510 w 6584742"/>
                <a:gd name="connsiteY0" fmla="*/ 0 h 1224317"/>
                <a:gd name="connsiteX1" fmla="*/ 6584742 w 6584742"/>
                <a:gd name="connsiteY1" fmla="*/ 0 h 1224317"/>
                <a:gd name="connsiteX2" fmla="*/ 6584742 w 6584742"/>
                <a:gd name="connsiteY2" fmla="*/ 709310 h 1224317"/>
                <a:gd name="connsiteX3" fmla="*/ 0 w 6584742"/>
                <a:gd name="connsiteY3" fmla="*/ 1224317 h 1224317"/>
                <a:gd name="connsiteX4" fmla="*/ 10510 w 6584742"/>
                <a:gd name="connsiteY4" fmla="*/ 0 h 122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4742" h="1224317">
                  <a:moveTo>
                    <a:pt x="10510" y="0"/>
                  </a:moveTo>
                  <a:lnTo>
                    <a:pt x="6584742" y="0"/>
                  </a:lnTo>
                  <a:lnTo>
                    <a:pt x="6584742" y="709310"/>
                  </a:lnTo>
                  <a:lnTo>
                    <a:pt x="0" y="1224317"/>
                  </a:lnTo>
                  <a:cubicBezTo>
                    <a:pt x="3503" y="816211"/>
                    <a:pt x="7007" y="408106"/>
                    <a:pt x="10510" y="0"/>
                  </a:cubicBezTo>
                  <a:close/>
                </a:path>
              </a:pathLst>
            </a:custGeom>
            <a:solidFill>
              <a:schemeClr val="accent1">
                <a:lumMod val="40000"/>
                <a:lumOff val="60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2">
              <a:extLst>
                <a:ext uri="{FF2B5EF4-FFF2-40B4-BE49-F238E27FC236}">
                  <a16:creationId xmlns:a16="http://schemas.microsoft.com/office/drawing/2014/main" id="{F3AF3E53-18F6-3548-DBB9-3D1F3818BD43}"/>
                </a:ext>
              </a:extLst>
            </p:cNvPr>
            <p:cNvSpPr/>
            <p:nvPr/>
          </p:nvSpPr>
          <p:spPr>
            <a:xfrm>
              <a:off x="328493" y="3986789"/>
              <a:ext cx="6606774" cy="1760345"/>
            </a:xfrm>
            <a:custGeom>
              <a:avLst/>
              <a:gdLst>
                <a:gd name="connsiteX0" fmla="*/ 0 w 6574232"/>
                <a:gd name="connsiteY0" fmla="*/ 0 h 372979"/>
                <a:gd name="connsiteX1" fmla="*/ 6574232 w 6574232"/>
                <a:gd name="connsiteY1" fmla="*/ 0 h 372979"/>
                <a:gd name="connsiteX2" fmla="*/ 6574232 w 6574232"/>
                <a:gd name="connsiteY2" fmla="*/ 372979 h 372979"/>
                <a:gd name="connsiteX3" fmla="*/ 0 w 6574232"/>
                <a:gd name="connsiteY3" fmla="*/ 372979 h 372979"/>
                <a:gd name="connsiteX4" fmla="*/ 0 w 6574232"/>
                <a:gd name="connsiteY4" fmla="*/ 0 h 372979"/>
                <a:gd name="connsiteX0" fmla="*/ 10510 w 6584742"/>
                <a:gd name="connsiteY0" fmla="*/ 0 h 1224317"/>
                <a:gd name="connsiteX1" fmla="*/ 6584742 w 6584742"/>
                <a:gd name="connsiteY1" fmla="*/ 0 h 1224317"/>
                <a:gd name="connsiteX2" fmla="*/ 6584742 w 6584742"/>
                <a:gd name="connsiteY2" fmla="*/ 372979 h 1224317"/>
                <a:gd name="connsiteX3" fmla="*/ 0 w 6584742"/>
                <a:gd name="connsiteY3" fmla="*/ 1224317 h 1224317"/>
                <a:gd name="connsiteX4" fmla="*/ 10510 w 6584742"/>
                <a:gd name="connsiteY4" fmla="*/ 0 h 1224317"/>
                <a:gd name="connsiteX0" fmla="*/ 10510 w 6584742"/>
                <a:gd name="connsiteY0" fmla="*/ 0 h 1224317"/>
                <a:gd name="connsiteX1" fmla="*/ 6584742 w 6584742"/>
                <a:gd name="connsiteY1" fmla="*/ 0 h 1224317"/>
                <a:gd name="connsiteX2" fmla="*/ 6584742 w 6584742"/>
                <a:gd name="connsiteY2" fmla="*/ 709310 h 1224317"/>
                <a:gd name="connsiteX3" fmla="*/ 0 w 6584742"/>
                <a:gd name="connsiteY3" fmla="*/ 1224317 h 1224317"/>
                <a:gd name="connsiteX4" fmla="*/ 10510 w 6584742"/>
                <a:gd name="connsiteY4" fmla="*/ 0 h 1224317"/>
                <a:gd name="connsiteX0" fmla="*/ 10510 w 6616273"/>
                <a:gd name="connsiteY0" fmla="*/ 1545021 h 2769338"/>
                <a:gd name="connsiteX1" fmla="*/ 6616273 w 6616273"/>
                <a:gd name="connsiteY1" fmla="*/ 0 h 2769338"/>
                <a:gd name="connsiteX2" fmla="*/ 6584742 w 6616273"/>
                <a:gd name="connsiteY2" fmla="*/ 2254331 h 2769338"/>
                <a:gd name="connsiteX3" fmla="*/ 0 w 6616273"/>
                <a:gd name="connsiteY3" fmla="*/ 2769338 h 2769338"/>
                <a:gd name="connsiteX4" fmla="*/ 10510 w 6616273"/>
                <a:gd name="connsiteY4" fmla="*/ 1545021 h 2769338"/>
                <a:gd name="connsiteX0" fmla="*/ 10510 w 6616273"/>
                <a:gd name="connsiteY0" fmla="*/ 1545021 h 2769338"/>
                <a:gd name="connsiteX1" fmla="*/ 6616273 w 6616273"/>
                <a:gd name="connsiteY1" fmla="*/ 0 h 2769338"/>
                <a:gd name="connsiteX2" fmla="*/ 6605763 w 6616273"/>
                <a:gd name="connsiteY2" fmla="*/ 1760345 h 2769338"/>
                <a:gd name="connsiteX3" fmla="*/ 0 w 6616273"/>
                <a:gd name="connsiteY3" fmla="*/ 2769338 h 2769338"/>
                <a:gd name="connsiteX4" fmla="*/ 10510 w 6616273"/>
                <a:gd name="connsiteY4" fmla="*/ 1545021 h 2769338"/>
                <a:gd name="connsiteX0" fmla="*/ 68 w 6605831"/>
                <a:gd name="connsiteY0" fmla="*/ 1545021 h 1760345"/>
                <a:gd name="connsiteX1" fmla="*/ 6605831 w 6605831"/>
                <a:gd name="connsiteY1" fmla="*/ 0 h 1760345"/>
                <a:gd name="connsiteX2" fmla="*/ 6595321 w 6605831"/>
                <a:gd name="connsiteY2" fmla="*/ 1760345 h 1760345"/>
                <a:gd name="connsiteX3" fmla="*/ 126193 w 6605831"/>
                <a:gd name="connsiteY3" fmla="*/ 1739324 h 1760345"/>
                <a:gd name="connsiteX4" fmla="*/ 68 w 6605831"/>
                <a:gd name="connsiteY4" fmla="*/ 1545021 h 1760345"/>
                <a:gd name="connsiteX0" fmla="*/ 1011 w 6606774"/>
                <a:gd name="connsiteY0" fmla="*/ 1545021 h 1760345"/>
                <a:gd name="connsiteX1" fmla="*/ 6606774 w 6606774"/>
                <a:gd name="connsiteY1" fmla="*/ 0 h 1760345"/>
                <a:gd name="connsiteX2" fmla="*/ 6596264 w 6606774"/>
                <a:gd name="connsiteY2" fmla="*/ 1760345 h 1760345"/>
                <a:gd name="connsiteX3" fmla="*/ 1011 w 6606774"/>
                <a:gd name="connsiteY3" fmla="*/ 1760345 h 1760345"/>
                <a:gd name="connsiteX4" fmla="*/ 1011 w 6606774"/>
                <a:gd name="connsiteY4" fmla="*/ 1545021 h 1760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6774" h="1760345">
                  <a:moveTo>
                    <a:pt x="1011" y="1545021"/>
                  </a:moveTo>
                  <a:lnTo>
                    <a:pt x="6606774" y="0"/>
                  </a:lnTo>
                  <a:cubicBezTo>
                    <a:pt x="6603271" y="586782"/>
                    <a:pt x="6599767" y="1173563"/>
                    <a:pt x="6596264" y="1760345"/>
                  </a:cubicBezTo>
                  <a:lnTo>
                    <a:pt x="1011" y="1760345"/>
                  </a:lnTo>
                  <a:cubicBezTo>
                    <a:pt x="4514" y="1352239"/>
                    <a:pt x="-2492" y="1953127"/>
                    <a:pt x="1011" y="1545021"/>
                  </a:cubicBezTo>
                  <a:close/>
                </a:path>
              </a:pathLst>
            </a:custGeom>
            <a:solidFill>
              <a:schemeClr val="accent1">
                <a:lumMod val="40000"/>
                <a:lumOff val="60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36891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4C7A-5AA7-62DE-B6CF-BEB3F4614537}"/>
              </a:ext>
            </a:extLst>
          </p:cNvPr>
          <p:cNvSpPr>
            <a:spLocks noGrp="1"/>
          </p:cNvSpPr>
          <p:nvPr>
            <p:ph type="title"/>
          </p:nvPr>
        </p:nvSpPr>
        <p:spPr/>
        <p:txBody>
          <a:bodyPr/>
          <a:lstStyle/>
          <a:p>
            <a:r>
              <a:rPr lang="en-US" dirty="0">
                <a:cs typeface="Calibri Light"/>
              </a:rPr>
              <a:t>Write a brief account of how the rocks were formed</a:t>
            </a:r>
            <a:endParaRPr lang="en-US" dirty="0" err="1"/>
          </a:p>
        </p:txBody>
      </p:sp>
      <p:graphicFrame>
        <p:nvGraphicFramePr>
          <p:cNvPr id="4" name="Table 4">
            <a:extLst>
              <a:ext uri="{FF2B5EF4-FFF2-40B4-BE49-F238E27FC236}">
                <a16:creationId xmlns:a16="http://schemas.microsoft.com/office/drawing/2014/main" id="{0D495322-CA66-FB44-BFF7-0D3024A364A3}"/>
              </a:ext>
            </a:extLst>
          </p:cNvPr>
          <p:cNvGraphicFramePr>
            <a:graphicFrameLocks noGrp="1"/>
          </p:cNvGraphicFramePr>
          <p:nvPr>
            <p:ph idx="1"/>
            <p:extLst>
              <p:ext uri="{D42A27DB-BD31-4B8C-83A1-F6EECF244321}">
                <p14:modId xmlns:p14="http://schemas.microsoft.com/office/powerpoint/2010/main" val="1460156226"/>
              </p:ext>
            </p:extLst>
          </p:nvPr>
        </p:nvGraphicFramePr>
        <p:xfrm>
          <a:off x="838200" y="1825625"/>
          <a:ext cx="10515600" cy="40284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79780620"/>
                    </a:ext>
                  </a:extLst>
                </a:gridCol>
                <a:gridCol w="3505200">
                  <a:extLst>
                    <a:ext uri="{9D8B030D-6E8A-4147-A177-3AD203B41FA5}">
                      <a16:colId xmlns:a16="http://schemas.microsoft.com/office/drawing/2014/main" val="1617399688"/>
                    </a:ext>
                  </a:extLst>
                </a:gridCol>
                <a:gridCol w="3505200">
                  <a:extLst>
                    <a:ext uri="{9D8B030D-6E8A-4147-A177-3AD203B41FA5}">
                      <a16:colId xmlns:a16="http://schemas.microsoft.com/office/drawing/2014/main" val="301749926"/>
                    </a:ext>
                  </a:extLst>
                </a:gridCol>
              </a:tblGrid>
              <a:tr h="370840">
                <a:tc>
                  <a:txBody>
                    <a:bodyPr/>
                    <a:lstStyle/>
                    <a:p>
                      <a:r>
                        <a:rPr lang="en-US" dirty="0"/>
                        <a:t>Sandstone</a:t>
                      </a:r>
                    </a:p>
                  </a:txBody>
                  <a:tcPr/>
                </a:tc>
                <a:tc>
                  <a:txBody>
                    <a:bodyPr/>
                    <a:lstStyle/>
                    <a:p>
                      <a:r>
                        <a:rPr lang="en-US" dirty="0"/>
                        <a:t>Limestone</a:t>
                      </a:r>
                    </a:p>
                  </a:txBody>
                  <a:tcPr/>
                </a:tc>
                <a:tc>
                  <a:txBody>
                    <a:bodyPr/>
                    <a:lstStyle/>
                    <a:p>
                      <a:r>
                        <a:rPr lang="en-US" dirty="0"/>
                        <a:t>Mudstone</a:t>
                      </a:r>
                    </a:p>
                  </a:txBody>
                  <a:tcPr/>
                </a:tc>
                <a:extLst>
                  <a:ext uri="{0D108BD9-81ED-4DB2-BD59-A6C34878D82A}">
                    <a16:rowId xmlns:a16="http://schemas.microsoft.com/office/drawing/2014/main" val="4109835413"/>
                  </a:ext>
                </a:extLst>
              </a:tr>
              <a:tr h="370840">
                <a:tc>
                  <a:txBody>
                    <a:bodyPr/>
                    <a:lstStyle/>
                    <a:p>
                      <a:endParaRPr lang="en-US"/>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txBody>
                  <a:tcPr/>
                </a:tc>
                <a:tc>
                  <a:txBody>
                    <a:bodyPr/>
                    <a:lstStyle/>
                    <a:p>
                      <a:endParaRPr lang="en-US"/>
                    </a:p>
                  </a:txBody>
                  <a:tcPr/>
                </a:tc>
                <a:tc>
                  <a:txBody>
                    <a:bodyPr/>
                    <a:lstStyle/>
                    <a:p>
                      <a:pPr lvl="0">
                        <a:buNone/>
                      </a:pPr>
                      <a:r>
                        <a:rPr lang="en-US" sz="1800" b="0" i="0" u="none" strike="noStrike" noProof="0" dirty="0">
                          <a:latin typeface="Calibri"/>
                        </a:rPr>
                        <a:t>Formed when clay particles are deposited in water.</a:t>
                      </a:r>
                    </a:p>
                    <a:p>
                      <a:pPr lvl="0">
                        <a:buNone/>
                      </a:pPr>
                      <a:endParaRPr lang="en-US" sz="1800" b="0" i="0" u="none" strike="noStrike" noProof="0" dirty="0">
                        <a:latin typeface="Calibri"/>
                      </a:endParaRPr>
                    </a:p>
                    <a:p>
                      <a:pPr lvl="0">
                        <a:buNone/>
                      </a:pPr>
                      <a:r>
                        <a:rPr lang="en-US" sz="1800" b="0" i="0" u="none" strike="noStrike" noProof="0" dirty="0"/>
                        <a:t>Mud is buried at the bottom of lakes, seas and/or rivers and is compacted by the sediment or other rocks on top of it</a:t>
                      </a:r>
                    </a:p>
                    <a:p>
                      <a:pPr lvl="0">
                        <a:buNone/>
                      </a:pPr>
                      <a:endParaRPr lang="en-US" sz="1800" b="0" i="0" u="none" strike="noStrike" noProof="0" dirty="0"/>
                    </a:p>
                    <a:p>
                      <a:pPr lvl="0">
                        <a:buNone/>
                      </a:pPr>
                      <a:r>
                        <a:rPr lang="en-US" sz="1800" b="0" i="0" u="none" strike="noStrike" noProof="0" dirty="0"/>
                        <a:t>Water is squeezed out by the compression and mudstone is formed.</a:t>
                      </a:r>
                    </a:p>
                    <a:p>
                      <a:pPr lvl="0">
                        <a:buNone/>
                      </a:pPr>
                      <a:endParaRPr lang="en-US" sz="1800" b="0" i="0" u="none" strike="noStrike" noProof="0" dirty="0">
                        <a:latin typeface="Calibri"/>
                      </a:endParaRPr>
                    </a:p>
                    <a:p>
                      <a:pPr lvl="0">
                        <a:buNone/>
                      </a:pPr>
                      <a:endParaRPr lang="en-US" sz="1800" b="0" i="0" u="none" strike="noStrike" noProof="0" dirty="0">
                        <a:latin typeface="Calibri"/>
                      </a:endParaRPr>
                    </a:p>
                  </a:txBody>
                  <a:tcPr/>
                </a:tc>
                <a:extLst>
                  <a:ext uri="{0D108BD9-81ED-4DB2-BD59-A6C34878D82A}">
                    <a16:rowId xmlns:a16="http://schemas.microsoft.com/office/drawing/2014/main" val="2401845411"/>
                  </a:ext>
                </a:extLst>
              </a:tr>
            </a:tbl>
          </a:graphicData>
        </a:graphic>
      </p:graphicFrame>
    </p:spTree>
    <p:extLst>
      <p:ext uri="{BB962C8B-B14F-4D97-AF65-F5344CB8AC3E}">
        <p14:creationId xmlns:p14="http://schemas.microsoft.com/office/powerpoint/2010/main" val="328275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24F1-5DF5-E6B6-2BC3-4637C88FE700}"/>
              </a:ext>
            </a:extLst>
          </p:cNvPr>
          <p:cNvSpPr>
            <a:spLocks noGrp="1"/>
          </p:cNvSpPr>
          <p:nvPr>
            <p:ph type="title"/>
          </p:nvPr>
        </p:nvSpPr>
        <p:spPr>
          <a:xfrm>
            <a:off x="216953" y="458012"/>
            <a:ext cx="4422103" cy="1622321"/>
          </a:xfrm>
        </p:spPr>
        <p:txBody>
          <a:bodyPr vert="horz" lIns="91440" tIns="45720" rIns="91440" bIns="45720" rtlCol="0" anchor="ctr">
            <a:normAutofit/>
          </a:bodyPr>
          <a:lstStyle/>
          <a:p>
            <a:r>
              <a:rPr lang="en-US" dirty="0"/>
              <a:t>Create your rock layers</a:t>
            </a:r>
            <a:endParaRPr lang="en-US" kern="1200" dirty="0">
              <a:latin typeface="+mj-lt"/>
              <a:ea typeface="Calibri Light"/>
              <a:cs typeface="Calibri Light"/>
            </a:endParaRPr>
          </a:p>
        </p:txBody>
      </p:sp>
      <p:sp>
        <p:nvSpPr>
          <p:cNvPr id="6" name="Content Placeholder 5">
            <a:extLst>
              <a:ext uri="{FF2B5EF4-FFF2-40B4-BE49-F238E27FC236}">
                <a16:creationId xmlns:a16="http://schemas.microsoft.com/office/drawing/2014/main" id="{3D3040BA-6ABD-8D5D-5CC4-241ADB47EAB4}"/>
              </a:ext>
            </a:extLst>
          </p:cNvPr>
          <p:cNvSpPr>
            <a:spLocks noGrp="1"/>
          </p:cNvSpPr>
          <p:nvPr>
            <p:ph sz="half" idx="2"/>
          </p:nvPr>
        </p:nvSpPr>
        <p:spPr>
          <a:xfrm>
            <a:off x="318065" y="2138699"/>
            <a:ext cx="4078675" cy="4147046"/>
          </a:xfrm>
        </p:spPr>
        <p:txBody>
          <a:bodyPr vert="horz" lIns="91440" tIns="45720" rIns="91440" bIns="45720" rtlCol="0" anchor="t">
            <a:noAutofit/>
          </a:bodyPr>
          <a:lstStyle/>
          <a:p>
            <a:r>
              <a:rPr lang="en-US" sz="2400" dirty="0"/>
              <a:t>Taking three different </a:t>
            </a:r>
            <a:r>
              <a:rPr lang="en-IE" sz="2400" dirty="0"/>
              <a:t>colours</a:t>
            </a:r>
            <a:r>
              <a:rPr lang="en-US" sz="2400" dirty="0"/>
              <a:t> of play doh build the rock </a:t>
            </a:r>
            <a:r>
              <a:rPr lang="en-US" sz="2400" b="1" dirty="0"/>
              <a:t>layers</a:t>
            </a:r>
            <a:r>
              <a:rPr lang="en-US" sz="2400" dirty="0"/>
              <a:t> that are in our area (oldest at base). </a:t>
            </a:r>
            <a:endParaRPr lang="en-US" sz="2400" dirty="0">
              <a:ea typeface="Calibri"/>
              <a:cs typeface="Calibri"/>
            </a:endParaRPr>
          </a:p>
          <a:p>
            <a:endParaRPr lang="en-US" sz="2400" dirty="0">
              <a:ea typeface="Calibri"/>
              <a:cs typeface="Calibri"/>
            </a:endParaRPr>
          </a:p>
          <a:p>
            <a:r>
              <a:rPr lang="en-US" sz="2400" dirty="0"/>
              <a:t>Blue- Carboniferous Limestone</a:t>
            </a:r>
            <a:endParaRPr lang="en-US" sz="2400" dirty="0">
              <a:ea typeface="Calibri"/>
              <a:cs typeface="Calibri"/>
            </a:endParaRPr>
          </a:p>
          <a:p>
            <a:r>
              <a:rPr lang="en-US" sz="2400" dirty="0"/>
              <a:t>Green - </a:t>
            </a:r>
            <a:r>
              <a:rPr lang="en-IE" sz="2400" dirty="0"/>
              <a:t>Late Devonian/Early Carboniferous </a:t>
            </a:r>
            <a:r>
              <a:rPr lang="en-US" sz="2400" dirty="0"/>
              <a:t>(Cork Beds) sandstone and mudstone</a:t>
            </a:r>
            <a:endParaRPr lang="en-US" sz="2400" dirty="0">
              <a:ea typeface="Calibri"/>
              <a:cs typeface="Calibri"/>
            </a:endParaRPr>
          </a:p>
          <a:p>
            <a:r>
              <a:rPr lang="en-US" sz="2400" dirty="0"/>
              <a:t>Red – Devonian (Old Red) Sandstone</a:t>
            </a:r>
            <a:endParaRPr lang="en-US" sz="2400" dirty="0">
              <a:ea typeface="Calibri"/>
              <a:cs typeface="Calibri"/>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een, indoor, food, snack food&#10;&#10;Description automatically generated">
            <a:extLst>
              <a:ext uri="{FF2B5EF4-FFF2-40B4-BE49-F238E27FC236}">
                <a16:creationId xmlns:a16="http://schemas.microsoft.com/office/drawing/2014/main" id="{8895F11C-0939-0C3C-B020-9BFDCAC342F7}"/>
              </a:ext>
            </a:extLst>
          </p:cNvPr>
          <p:cNvPicPr>
            <a:picLocks noChangeAspect="1"/>
          </p:cNvPicPr>
          <p:nvPr/>
        </p:nvPicPr>
        <p:blipFill rotWithShape="1">
          <a:blip r:embed="rId4">
            <a:extLst>
              <a:ext uri="{28A0092B-C50C-407E-A947-70E740481C1C}">
                <a14:useLocalDpi xmlns:a14="http://schemas.microsoft.com/office/drawing/2010/main" val="0"/>
              </a:ext>
            </a:extLst>
          </a:blip>
          <a:srcRect l="9195" t="4327" r="3026" b="10209"/>
          <a:stretch/>
        </p:blipFill>
        <p:spPr>
          <a:xfrm>
            <a:off x="6096000" y="1647158"/>
            <a:ext cx="4880279" cy="3563684"/>
          </a:xfrm>
          <a:prstGeom prst="rect">
            <a:avLst/>
          </a:prstGeom>
        </p:spPr>
      </p:pic>
    </p:spTree>
    <p:extLst>
      <p:ext uri="{BB962C8B-B14F-4D97-AF65-F5344CB8AC3E}">
        <p14:creationId xmlns:p14="http://schemas.microsoft.com/office/powerpoint/2010/main" val="5205602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9186-9208-9F1D-5C60-0720A0345068}"/>
              </a:ext>
            </a:extLst>
          </p:cNvPr>
          <p:cNvSpPr>
            <a:spLocks noGrp="1"/>
          </p:cNvSpPr>
          <p:nvPr>
            <p:ph type="title"/>
          </p:nvPr>
        </p:nvSpPr>
        <p:spPr/>
        <p:txBody>
          <a:bodyPr/>
          <a:lstStyle/>
          <a:p>
            <a:r>
              <a:rPr lang="en-US" dirty="0">
                <a:ea typeface="Calibri Light"/>
                <a:cs typeface="Calibri Light"/>
              </a:rPr>
              <a:t>Folds</a:t>
            </a:r>
            <a:endParaRPr lang="en-US" dirty="0"/>
          </a:p>
        </p:txBody>
      </p:sp>
      <p:sp>
        <p:nvSpPr>
          <p:cNvPr id="3" name="Content Placeholder 2">
            <a:extLst>
              <a:ext uri="{FF2B5EF4-FFF2-40B4-BE49-F238E27FC236}">
                <a16:creationId xmlns:a16="http://schemas.microsoft.com/office/drawing/2014/main" id="{76FE56D0-6CC7-49E1-B011-C619F4B1C928}"/>
              </a:ext>
            </a:extLst>
          </p:cNvPr>
          <p:cNvSpPr>
            <a:spLocks noGrp="1"/>
          </p:cNvSpPr>
          <p:nvPr>
            <p:ph sz="half" idx="1"/>
          </p:nvPr>
        </p:nvSpPr>
        <p:spPr/>
        <p:txBody>
          <a:bodyPr vert="horz" lIns="91440" tIns="45720" rIns="91440" bIns="45720" rtlCol="0" anchor="t">
            <a:normAutofit fontScale="92500" lnSpcReduction="10000"/>
          </a:bodyPr>
          <a:lstStyle/>
          <a:p>
            <a:r>
              <a:rPr lang="en-US" dirty="0">
                <a:ea typeface="Calibri"/>
                <a:cs typeface="Calibri"/>
              </a:rPr>
              <a:t>Folds form when the layers of rock are compressed by tectonic forces, causing them to bend up wards or downwards</a:t>
            </a:r>
          </a:p>
          <a:p>
            <a:endParaRPr lang="en-US" dirty="0">
              <a:ea typeface="Calibri"/>
              <a:cs typeface="Calibri"/>
            </a:endParaRPr>
          </a:p>
          <a:p>
            <a:r>
              <a:rPr lang="en-US" dirty="0">
                <a:ea typeface="Calibri"/>
                <a:cs typeface="Calibri"/>
              </a:rPr>
              <a:t>Rock layers fold upwards (looks like a bump) = anticline</a:t>
            </a:r>
          </a:p>
          <a:p>
            <a:r>
              <a:rPr lang="en-US" dirty="0">
                <a:ea typeface="Calibri"/>
                <a:cs typeface="Calibri"/>
              </a:rPr>
              <a:t>Rock layers fold downwards (looks like a dip) = syncline</a:t>
            </a:r>
          </a:p>
          <a:p>
            <a:endParaRPr lang="en-US" dirty="0">
              <a:ea typeface="Calibri"/>
              <a:cs typeface="Calibri"/>
            </a:endParaRPr>
          </a:p>
          <a:p>
            <a:r>
              <a:rPr lang="en-US" dirty="0">
                <a:ea typeface="Calibri"/>
                <a:cs typeface="Calibri"/>
              </a:rPr>
              <a:t>Mountains are formed by folding</a:t>
            </a:r>
          </a:p>
        </p:txBody>
      </p:sp>
      <p:pic>
        <p:nvPicPr>
          <p:cNvPr id="1026" name="Picture 2">
            <a:extLst>
              <a:ext uri="{FF2B5EF4-FFF2-40B4-BE49-F238E27FC236}">
                <a16:creationId xmlns:a16="http://schemas.microsoft.com/office/drawing/2014/main" id="{6F89412F-4F1A-3EA0-967E-AA2E8B2BD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840"/>
          <a:stretch/>
        </p:blipFill>
        <p:spPr bwMode="auto">
          <a:xfrm>
            <a:off x="6172202" y="1809991"/>
            <a:ext cx="5691771" cy="32380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E97D58-BD58-ACEB-93D1-FFAB0D965FA2}"/>
              </a:ext>
            </a:extLst>
          </p:cNvPr>
          <p:cNvSpPr txBox="1"/>
          <p:nvPr/>
        </p:nvSpPr>
        <p:spPr>
          <a:xfrm>
            <a:off x="9491083" y="6492875"/>
            <a:ext cx="2568652" cy="307777"/>
          </a:xfrm>
          <a:prstGeom prst="rect">
            <a:avLst/>
          </a:prstGeom>
          <a:noFill/>
        </p:spPr>
        <p:txBody>
          <a:bodyPr wrap="none" rtlCol="0">
            <a:spAutoFit/>
          </a:bodyPr>
          <a:lstStyle/>
          <a:p>
            <a:r>
              <a:rPr lang="en-IE" sz="1400" dirty="0"/>
              <a:t>Image: Alaska Earthquake centre</a:t>
            </a:r>
          </a:p>
        </p:txBody>
      </p:sp>
    </p:spTree>
    <p:extLst>
      <p:ext uri="{BB962C8B-B14F-4D97-AF65-F5344CB8AC3E}">
        <p14:creationId xmlns:p14="http://schemas.microsoft.com/office/powerpoint/2010/main" val="90117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E6A2-C6A4-1BFA-9347-92BD704589BF}"/>
              </a:ext>
            </a:extLst>
          </p:cNvPr>
          <p:cNvSpPr>
            <a:spLocks noGrp="1"/>
          </p:cNvSpPr>
          <p:nvPr>
            <p:ph type="title"/>
          </p:nvPr>
        </p:nvSpPr>
        <p:spPr/>
        <p:txBody>
          <a:bodyPr/>
          <a:lstStyle/>
          <a:p>
            <a:r>
              <a:rPr lang="en-US" dirty="0">
                <a:ea typeface="Calibri Light"/>
                <a:cs typeface="Calibri Light"/>
              </a:rPr>
              <a:t>Folds</a:t>
            </a:r>
            <a:endParaRPr lang="en-US" dirty="0"/>
          </a:p>
        </p:txBody>
      </p:sp>
      <p:sp>
        <p:nvSpPr>
          <p:cNvPr id="3" name="Content Placeholder 2">
            <a:extLst>
              <a:ext uri="{FF2B5EF4-FFF2-40B4-BE49-F238E27FC236}">
                <a16:creationId xmlns:a16="http://schemas.microsoft.com/office/drawing/2014/main" id="{A47EC1A7-C878-78C8-5140-718A8F9C892E}"/>
              </a:ext>
            </a:extLst>
          </p:cNvPr>
          <p:cNvSpPr>
            <a:spLocks noGrp="1"/>
          </p:cNvSpPr>
          <p:nvPr>
            <p:ph sz="half" idx="1"/>
          </p:nvPr>
        </p:nvSpPr>
        <p:spPr/>
        <p:txBody>
          <a:bodyPr vert="horz" lIns="91440" tIns="45720" rIns="91440" bIns="45720" rtlCol="0" anchor="t">
            <a:normAutofit/>
          </a:bodyPr>
          <a:lstStyle/>
          <a:p>
            <a:r>
              <a:rPr lang="en-US" dirty="0">
                <a:ea typeface="Calibri"/>
                <a:cs typeface="Calibri"/>
              </a:rPr>
              <a:t>Create an anticline and syncline with your play doh</a:t>
            </a:r>
            <a:endParaRPr lang="en-US" dirty="0"/>
          </a:p>
        </p:txBody>
      </p:sp>
      <p:pic>
        <p:nvPicPr>
          <p:cNvPr id="6" name="Picture 5" descr="A picture containing indoor&#10;&#10;Description automatically generated">
            <a:extLst>
              <a:ext uri="{FF2B5EF4-FFF2-40B4-BE49-F238E27FC236}">
                <a16:creationId xmlns:a16="http://schemas.microsoft.com/office/drawing/2014/main" id="{08DF4236-6FC8-E36C-DD0F-C9ADF8D321C4}"/>
              </a:ext>
            </a:extLst>
          </p:cNvPr>
          <p:cNvPicPr>
            <a:picLocks noChangeAspect="1"/>
          </p:cNvPicPr>
          <p:nvPr/>
        </p:nvPicPr>
        <p:blipFill rotWithShape="1">
          <a:blip r:embed="rId3">
            <a:extLst>
              <a:ext uri="{28A0092B-C50C-407E-A947-70E740481C1C}">
                <a14:useLocalDpi xmlns:a14="http://schemas.microsoft.com/office/drawing/2010/main" val="0"/>
              </a:ext>
            </a:extLst>
          </a:blip>
          <a:srcRect l="20302" r="15513" b="19782"/>
          <a:stretch/>
        </p:blipFill>
        <p:spPr>
          <a:xfrm>
            <a:off x="6096000" y="1090914"/>
            <a:ext cx="4988690" cy="4676172"/>
          </a:xfrm>
          <a:prstGeom prst="rect">
            <a:avLst/>
          </a:prstGeom>
        </p:spPr>
      </p:pic>
    </p:spTree>
    <p:extLst>
      <p:ext uri="{BB962C8B-B14F-4D97-AF65-F5344CB8AC3E}">
        <p14:creationId xmlns:p14="http://schemas.microsoft.com/office/powerpoint/2010/main" val="23817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9</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L/I: look at how tectonic processes have shaped the landscape in our area</vt:lpstr>
      <vt:lpstr>Let's look at our area..... Write down three points about the topography of Passage West</vt:lpstr>
      <vt:lpstr>PowerPoint Presentation</vt:lpstr>
      <vt:lpstr>PowerPoint Presentation</vt:lpstr>
      <vt:lpstr>Where are we located on this map?</vt:lpstr>
      <vt:lpstr>Write a brief account of how the rocks were formed</vt:lpstr>
      <vt:lpstr>Create your rock layers</vt:lpstr>
      <vt:lpstr>Folds</vt:lpstr>
      <vt:lpstr>Folds</vt:lpstr>
      <vt:lpstr>PowerPoint Presentation</vt:lpstr>
      <vt:lpstr>Which one looks like our area?</vt:lpstr>
      <vt:lpstr>Try creating the following faults.....</vt:lpstr>
      <vt:lpstr>Reverse Fault</vt:lpstr>
      <vt:lpstr>Create a new set of rock layers</vt:lpstr>
      <vt:lpstr>PowerPoint Presentation</vt:lpstr>
      <vt:lpstr>PowerPoint Presentation</vt:lpstr>
      <vt:lpstr>PowerPoint Presentation</vt:lpstr>
      <vt:lpstr>Let's look at how folding and faulting has affected our landscape Follow the link and use the legend to distinguish what the lines mean...</vt:lpstr>
      <vt:lpstr>Using GSI in your groups, define the following symbols </vt:lpstr>
      <vt:lpstr>Looking at our area and knowing what each line means can you create our landscape using your play-doh?</vt:lpstr>
      <vt:lpstr>PowerPoint Presentation</vt:lpstr>
      <vt:lpstr>PowerPoint Presentation</vt:lpstr>
      <vt:lpstr>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446</cp:revision>
  <dcterms:created xsi:type="dcterms:W3CDTF">2022-11-29T10:45:21Z</dcterms:created>
  <dcterms:modified xsi:type="dcterms:W3CDTF">2023-02-02T13:33:28Z</dcterms:modified>
</cp:coreProperties>
</file>